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9" r:id="rId3"/>
    <p:sldId id="276" r:id="rId4"/>
    <p:sldId id="265" r:id="rId5"/>
    <p:sldId id="266" r:id="rId6"/>
    <p:sldId id="267" r:id="rId7"/>
    <p:sldId id="268" r:id="rId8"/>
    <p:sldId id="270" r:id="rId9"/>
    <p:sldId id="269" r:id="rId10"/>
    <p:sldId id="275" r:id="rId11"/>
    <p:sldId id="274" r:id="rId12"/>
    <p:sldId id="277" r:id="rId13"/>
    <p:sldId id="272" r:id="rId14"/>
    <p:sldId id="279" r:id="rId15"/>
    <p:sldId id="280" r:id="rId16"/>
    <p:sldId id="278" r:id="rId17"/>
    <p:sldId id="263" r:id="rId18"/>
    <p:sldId id="264" r:id="rId19"/>
    <p:sldId id="281" r:id="rId20"/>
    <p:sldId id="273" r:id="rId21"/>
    <p:sldId id="260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358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3A5C36C-4AD1-4368-83A4-9559EE6EF9BD}" type="datetimeFigureOut">
              <a:rPr lang="en-CA" smtClean="0"/>
              <a:t>2018-03-01</a:t>
            </a:fld>
            <a:endParaRPr lang="en-CA"/>
          </a:p>
        </p:txBody>
      </p:sp>
      <p:sp>
        <p:nvSpPr>
          <p:cNvPr id="5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6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fld id="{EF79F0B5-065C-4CD0-A497-1B711EA5B5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0717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3A5C36C-4AD1-4368-83A4-9559EE6EF9BD}" type="datetimeFigureOut">
              <a:rPr lang="en-CA" smtClean="0"/>
              <a:t>2018-03-01</a:t>
            </a:fld>
            <a:endParaRPr lang="en-CA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79F0B5-065C-4CD0-A497-1B711EA5B5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6519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2"/>
            <a:ext cx="2057400" cy="5211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2"/>
            <a:ext cx="6019800" cy="5211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3A5C36C-4AD1-4368-83A4-9559EE6EF9BD}" type="datetimeFigureOut">
              <a:rPr lang="en-CA" smtClean="0"/>
              <a:t>2018-03-01</a:t>
            </a:fld>
            <a:endParaRPr lang="en-CA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79F0B5-065C-4CD0-A497-1B711EA5B5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9925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3A5C36C-4AD1-4368-83A4-9559EE6EF9BD}" type="datetimeFigureOut">
              <a:rPr lang="en-CA" smtClean="0"/>
              <a:t>2018-03-01</a:t>
            </a:fld>
            <a:endParaRPr lang="en-CA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79F0B5-065C-4CD0-A497-1B711EA5B5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5345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3A5C36C-4AD1-4368-83A4-9559EE6EF9BD}" type="datetimeFigureOut">
              <a:rPr lang="en-CA" smtClean="0"/>
              <a:t>2018-03-01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fld id="{EF79F0B5-065C-4CD0-A497-1B711EA5B5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66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3A5C36C-4AD1-4368-83A4-9559EE6EF9BD}" type="datetimeFigureOut">
              <a:rPr lang="en-CA" smtClean="0"/>
              <a:t>2018-03-01</a:t>
            </a:fld>
            <a:endParaRPr lang="en-CA"/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79F0B5-065C-4CD0-A497-1B711EA5B5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9255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1859759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3A5C36C-4AD1-4368-83A4-9559EE6EF9BD}" type="datetimeFigureOut">
              <a:rPr lang="en-CA" smtClean="0"/>
              <a:t>2018-03-01</a:t>
            </a:fld>
            <a:endParaRPr lang="en-CA"/>
          </a:p>
        </p:txBody>
      </p:sp>
      <p:sp>
        <p:nvSpPr>
          <p:cNvPr id="8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9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79F0B5-065C-4CD0-A497-1B711EA5B5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859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3A5C36C-4AD1-4368-83A4-9559EE6EF9BD}" type="datetimeFigureOut">
              <a:rPr lang="en-CA" smtClean="0"/>
              <a:t>2018-03-01</a:t>
            </a:fld>
            <a:endParaRPr lang="en-CA"/>
          </a:p>
        </p:txBody>
      </p:sp>
      <p:sp>
        <p:nvSpPr>
          <p:cNvPr id="4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79F0B5-065C-4CD0-A497-1B711EA5B5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4435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3A5C36C-4AD1-4368-83A4-9559EE6EF9BD}" type="datetimeFigureOut">
              <a:rPr lang="en-CA" smtClean="0"/>
              <a:t>2018-03-01</a:t>
            </a:fld>
            <a:endParaRPr lang="en-CA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79F0B5-065C-4CD0-A497-1B711EA5B5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0276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3A5C36C-4AD1-4368-83A4-9559EE6EF9BD}" type="datetimeFigureOut">
              <a:rPr lang="en-CA" smtClean="0"/>
              <a:t>2018-03-01</a:t>
            </a:fld>
            <a:endParaRPr lang="en-CA"/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79F0B5-065C-4CD0-A497-1B711EA5B5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3120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and Round Single Corner Rectangle 4"/>
          <p:cNvSpPr/>
          <p:nvPr/>
        </p:nvSpPr>
        <p:spPr>
          <a:xfrm rot="420000" flipV="1">
            <a:off x="3165475" y="1108075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/>
          </a:p>
        </p:txBody>
      </p:sp>
      <p:sp>
        <p:nvSpPr>
          <p:cNvPr id="6" name="Right Triangle 5"/>
          <p:cNvSpPr/>
          <p:nvPr/>
        </p:nvSpPr>
        <p:spPr>
          <a:xfrm rot="420000" flipV="1">
            <a:off x="8004176" y="5359402"/>
            <a:ext cx="155575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 sz="1800">
              <a:latin typeface="+mn-lt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 flipV="1">
            <a:off x="4381500" y="6219827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 sz="1800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8"/>
            <a:ext cx="2212848" cy="1582621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3A5C36C-4AD1-4368-83A4-9559EE6EF9BD}" type="datetimeFigureOut">
              <a:rPr lang="en-CA" smtClean="0"/>
              <a:t>2018-03-01</a:t>
            </a:fld>
            <a:endParaRPr lang="en-CA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2"/>
            <a:ext cx="609600" cy="365125"/>
          </a:xfrm>
        </p:spPr>
        <p:txBody>
          <a:bodyPr/>
          <a:lstStyle>
            <a:lvl1pPr>
              <a:defRPr/>
            </a:lvl1pPr>
          </a:lstStyle>
          <a:p>
            <a:fld id="{EF79F0B5-065C-4CD0-A497-1B711EA5B5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9825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 sz="1800">
              <a:latin typeface="+mn-lt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938"/>
            <a:ext cx="47625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 sz="1800">
              <a:latin typeface="+mn-lt"/>
              <a:cs typeface="+mn-cs"/>
            </a:endParaRPr>
          </a:p>
        </p:txBody>
      </p:sp>
      <p:sp>
        <p:nvSpPr>
          <p:cNvPr id="1028" name="Title Placeholder 8"/>
          <p:cNvSpPr>
            <a:spLocks noGrp="1"/>
          </p:cNvSpPr>
          <p:nvPr>
            <p:ph type="title"/>
          </p:nvPr>
        </p:nvSpPr>
        <p:spPr bwMode="auto">
          <a:xfrm>
            <a:off x="457200" y="7048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9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935165"/>
            <a:ext cx="8229600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fld id="{F3A5C36C-4AD1-4368-83A4-9559EE6EF9BD}" type="datetimeFigureOut">
              <a:rPr lang="en-CA" smtClean="0"/>
              <a:t>2018-03-01</a:t>
            </a:fld>
            <a:endParaRPr lang="en-CA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2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endParaRPr lang="en-CA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2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045C75"/>
                </a:solidFill>
              </a:defRPr>
            </a:lvl1pPr>
          </a:lstStyle>
          <a:p>
            <a:fld id="{EF79F0B5-065C-4CD0-A497-1B711EA5B563}" type="slidenum">
              <a:rPr lang="en-CA" smtClean="0"/>
              <a:t>‹#›</a:t>
            </a:fld>
            <a:endParaRPr lang="en-CA"/>
          </a:p>
        </p:txBody>
      </p:sp>
      <p:grpSp>
        <p:nvGrpSpPr>
          <p:cNvPr id="1033" name="Group 1"/>
          <p:cNvGrpSpPr>
            <a:grpSpLocks/>
          </p:cNvGrpSpPr>
          <p:nvPr/>
        </p:nvGrpSpPr>
        <p:grpSpPr bwMode="auto">
          <a:xfrm>
            <a:off x="-19049" y="203200"/>
            <a:ext cx="9180513" cy="647700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 sz="1800">
                <a:latin typeface="Arial" charset="0"/>
                <a:cs typeface="Arial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 sz="1800">
                <a:latin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9550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9pPr>
    </p:titleStyle>
    <p:bodyStyle>
      <a:lvl1pPr marL="273050" indent="-273050" algn="l" rtl="0" eaLnBrk="1" fontAlgn="base" hangingPunct="1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0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anose="05020102010507070707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eaLnBrk="1" fontAlgn="base" hangingPunct="1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9550" algn="l" rtl="0" eaLnBrk="1" fontAlgn="base" hangingPunct="1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ExBFDFe1XbNbto0yYXaxPg" TargetMode="External"/><Relationship Id="rId2" Type="http://schemas.openxmlformats.org/officeDocument/2006/relationships/hyperlink" Target="https://www.youtube.com/watch?v=7XAHjm6Vy5k&amp;t=148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1268760"/>
            <a:ext cx="7772400" cy="3096344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Topic </a:t>
            </a:r>
            <a:r>
              <a:rPr lang="en-US" sz="4400" dirty="0" smtClean="0"/>
              <a:t>11: </a:t>
            </a:r>
            <a:r>
              <a:rPr lang="en-US" sz="4400" dirty="0"/>
              <a:t>Null hypothesis significance testing (NHST) </a:t>
            </a:r>
            <a:r>
              <a:rPr lang="en-US" sz="4400" dirty="0" smtClean="0"/>
              <a:t>versus </a:t>
            </a:r>
            <a:r>
              <a:rPr lang="en-US" sz="4400" dirty="0"/>
              <a:t>information theoretic </a:t>
            </a:r>
            <a:r>
              <a:rPr lang="en-US" sz="4400" dirty="0" smtClean="0"/>
              <a:t>(IT) approach </a:t>
            </a:r>
            <a:r>
              <a:rPr lang="en-US" sz="4400" dirty="0"/>
              <a:t>and model selection 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253738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Example</a:t>
            </a:r>
            <a:r>
              <a:rPr lang="de-AT" dirty="0" smtClean="0"/>
              <a:t> </a:t>
            </a:r>
            <a:r>
              <a:rPr lang="de-AT" dirty="0" err="1" smtClean="0"/>
              <a:t>for</a:t>
            </a:r>
            <a:r>
              <a:rPr lang="de-AT" dirty="0" smtClean="0"/>
              <a:t> R </a:t>
            </a:r>
            <a:r>
              <a:rPr lang="de-AT" dirty="0" err="1" smtClean="0"/>
              <a:t>output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47" y="1969643"/>
            <a:ext cx="8076353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5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Report the </a:t>
            </a:r>
            <a:r>
              <a:rPr lang="en-GB" b="1" dirty="0" smtClean="0"/>
              <a:t>weight</a:t>
            </a:r>
            <a:r>
              <a:rPr lang="en-GB" dirty="0" smtClean="0"/>
              <a:t> of each </a:t>
            </a:r>
            <a:r>
              <a:rPr lang="en-GB" dirty="0" err="1" smtClean="0"/>
              <a:t>AICc</a:t>
            </a:r>
            <a:r>
              <a:rPr lang="en-GB" dirty="0" smtClean="0"/>
              <a:t>, which is the likelihood of each model out of all calculated ones, </a:t>
            </a:r>
            <a:br>
              <a:rPr lang="en-GB" dirty="0" smtClean="0"/>
            </a:br>
            <a:r>
              <a:rPr lang="en-GB" dirty="0" smtClean="0"/>
              <a:t>i.e. the probability that model </a:t>
            </a:r>
            <a:r>
              <a:rPr lang="en-GB" dirty="0" err="1" smtClean="0"/>
              <a:t>i</a:t>
            </a:r>
            <a:r>
              <a:rPr lang="en-GB" dirty="0" smtClean="0"/>
              <a:t> is best among the listed models</a:t>
            </a:r>
          </a:p>
          <a:p>
            <a:r>
              <a:rPr lang="en-GB" dirty="0" smtClean="0"/>
              <a:t>The evidence ration can be calculated for </a:t>
            </a:r>
            <a:br>
              <a:rPr lang="en-GB" dirty="0" smtClean="0"/>
            </a:br>
            <a:r>
              <a:rPr lang="en-GB" dirty="0" smtClean="0"/>
              <a:t>any two models </a:t>
            </a:r>
            <a:r>
              <a:rPr lang="en-GB" dirty="0" err="1" smtClean="0"/>
              <a:t>i</a:t>
            </a:r>
            <a:r>
              <a:rPr lang="en-GB" dirty="0" smtClean="0"/>
              <a:t> and j:</a:t>
            </a:r>
            <a:br>
              <a:rPr lang="en-GB" dirty="0" smtClean="0"/>
            </a:br>
            <a:r>
              <a:rPr lang="en-GB" dirty="0" smtClean="0"/>
              <a:t>weight model </a:t>
            </a:r>
            <a:r>
              <a:rPr lang="en-GB" dirty="0" err="1" smtClean="0"/>
              <a:t>i</a:t>
            </a:r>
            <a:r>
              <a:rPr lang="en-GB" dirty="0" smtClean="0"/>
              <a:t> / weight model j</a:t>
            </a:r>
            <a:br>
              <a:rPr lang="en-GB" dirty="0" smtClean="0"/>
            </a:br>
            <a:r>
              <a:rPr lang="en-GB" dirty="0" smtClean="0"/>
              <a:t>e.g. 0.566/0.119 = 4.756</a:t>
            </a:r>
            <a:br>
              <a:rPr lang="en-GB" dirty="0" smtClean="0"/>
            </a:br>
            <a:r>
              <a:rPr lang="en-GB" dirty="0" smtClean="0"/>
              <a:t>i.e. the empirical support for model </a:t>
            </a:r>
            <a:r>
              <a:rPr lang="en-GB" dirty="0" err="1" smtClean="0"/>
              <a:t>i</a:t>
            </a:r>
            <a:r>
              <a:rPr lang="en-GB" dirty="0" smtClean="0"/>
              <a:t> is </a:t>
            </a:r>
            <a:br>
              <a:rPr lang="en-GB" dirty="0" smtClean="0"/>
            </a:br>
            <a:r>
              <a:rPr lang="en-GB" dirty="0" smtClean="0"/>
              <a:t>about 4.8 times higher than for model j</a:t>
            </a:r>
            <a:br>
              <a:rPr lang="en-GB" dirty="0" smtClean="0"/>
            </a:br>
            <a:r>
              <a:rPr lang="en-GB" dirty="0" smtClean="0"/>
              <a:t>(don’t use the term “significant”)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908720"/>
            <a:ext cx="8229600" cy="651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r>
              <a:rPr lang="de-AT" sz="3600" dirty="0" err="1" smtClean="0"/>
              <a:t>AICc</a:t>
            </a:r>
            <a:r>
              <a:rPr lang="de-AT" sz="3600" dirty="0" smtClean="0"/>
              <a:t> </a:t>
            </a:r>
            <a:r>
              <a:rPr lang="de-AT" sz="3600" dirty="0" err="1" smtClean="0"/>
              <a:t>weights</a:t>
            </a:r>
            <a:r>
              <a:rPr lang="de-AT" sz="3600" dirty="0" smtClean="0"/>
              <a:t> </a:t>
            </a:r>
            <a:r>
              <a:rPr lang="de-AT" sz="3600" dirty="0" err="1" smtClean="0"/>
              <a:t>and</a:t>
            </a:r>
            <a:r>
              <a:rPr lang="de-AT" sz="3600" dirty="0" smtClean="0"/>
              <a:t> </a:t>
            </a:r>
            <a:r>
              <a:rPr lang="de-AT" sz="3600" dirty="0" err="1" smtClean="0"/>
              <a:t>evidence</a:t>
            </a:r>
            <a:r>
              <a:rPr lang="de-AT" sz="3600" dirty="0" smtClean="0"/>
              <a:t> </a:t>
            </a:r>
            <a:r>
              <a:rPr lang="de-AT" sz="3600" dirty="0" err="1" smtClean="0"/>
              <a:t>ratio</a:t>
            </a:r>
            <a:endParaRPr lang="de-AT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256" y="3273277"/>
            <a:ext cx="1956030" cy="32849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44308" y="6525344"/>
            <a:ext cx="1692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dirty="0" smtClean="0"/>
              <a:t>Burnham et al. 2011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27567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3600" dirty="0" err="1" smtClean="0"/>
              <a:t>What</a:t>
            </a:r>
            <a:r>
              <a:rPr lang="de-AT" sz="3600" dirty="0" smtClean="0"/>
              <a:t> </a:t>
            </a:r>
            <a:r>
              <a:rPr lang="de-AT" sz="3600" dirty="0" err="1" smtClean="0"/>
              <a:t>to</a:t>
            </a:r>
            <a:r>
              <a:rPr lang="de-AT" sz="3600" dirty="0" smtClean="0"/>
              <a:t> do </a:t>
            </a:r>
            <a:r>
              <a:rPr lang="de-AT" sz="3600" dirty="0" err="1" smtClean="0"/>
              <a:t>with</a:t>
            </a:r>
            <a:r>
              <a:rPr lang="de-AT" sz="3600" dirty="0" smtClean="0"/>
              <a:t> </a:t>
            </a:r>
            <a:r>
              <a:rPr lang="de-AT" sz="3600" dirty="0" err="1" smtClean="0"/>
              <a:t>many</a:t>
            </a:r>
            <a:r>
              <a:rPr lang="de-AT" sz="3600" dirty="0" smtClean="0"/>
              <a:t> „</a:t>
            </a:r>
            <a:r>
              <a:rPr lang="de-AT" sz="3600" dirty="0" err="1" smtClean="0"/>
              <a:t>best</a:t>
            </a:r>
            <a:r>
              <a:rPr lang="de-AT" sz="3600" dirty="0" smtClean="0"/>
              <a:t>“ </a:t>
            </a:r>
            <a:r>
              <a:rPr lang="de-AT" sz="3600" dirty="0" err="1" smtClean="0"/>
              <a:t>models</a:t>
            </a:r>
            <a:r>
              <a:rPr lang="de-AT" sz="3600" dirty="0" smtClean="0"/>
              <a:t> – </a:t>
            </a:r>
            <a:r>
              <a:rPr lang="de-AT" sz="3600" dirty="0" err="1" smtClean="0"/>
              <a:t>small</a:t>
            </a:r>
            <a:r>
              <a:rPr lang="de-AT" sz="3600" dirty="0" smtClean="0"/>
              <a:t> </a:t>
            </a:r>
            <a:r>
              <a:rPr lang="el-GR" sz="3600" dirty="0"/>
              <a:t>Δ</a:t>
            </a:r>
            <a:r>
              <a:rPr lang="de-AT" sz="3600" dirty="0"/>
              <a:t> </a:t>
            </a:r>
            <a:r>
              <a:rPr lang="de-AT" sz="3600" dirty="0" err="1" smtClean="0"/>
              <a:t>AICc</a:t>
            </a:r>
            <a:r>
              <a:rPr lang="de-AT" sz="3600" dirty="0" smtClean="0"/>
              <a:t> </a:t>
            </a:r>
            <a:r>
              <a:rPr lang="de-AT" sz="3600" dirty="0" err="1" smtClean="0"/>
              <a:t>values</a:t>
            </a:r>
            <a:r>
              <a:rPr lang="de-AT" sz="3600" dirty="0"/>
              <a:t>?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sz="2400" dirty="0" err="1" smtClean="0"/>
              <a:t>Often</a:t>
            </a:r>
            <a:r>
              <a:rPr lang="de-AT" sz="2400" dirty="0" smtClean="0"/>
              <a:t> </a:t>
            </a:r>
            <a:r>
              <a:rPr lang="de-AT" sz="2400" dirty="0" err="1" smtClean="0"/>
              <a:t>several</a:t>
            </a:r>
            <a:r>
              <a:rPr lang="de-AT" sz="2400" dirty="0" smtClean="0"/>
              <a:t> </a:t>
            </a:r>
            <a:r>
              <a:rPr lang="de-AT" sz="2400" dirty="0" err="1" smtClean="0"/>
              <a:t>models</a:t>
            </a:r>
            <a:r>
              <a:rPr lang="de-AT" sz="2400" dirty="0" smtClean="0"/>
              <a:t> </a:t>
            </a:r>
            <a:r>
              <a:rPr lang="de-AT" sz="2400" dirty="0" err="1" smtClean="0"/>
              <a:t>have</a:t>
            </a:r>
            <a:r>
              <a:rPr lang="de-AT" sz="2400" dirty="0" smtClean="0"/>
              <a:t> a </a:t>
            </a:r>
            <a:r>
              <a:rPr lang="de-AT" sz="2400" dirty="0" err="1" smtClean="0"/>
              <a:t>very</a:t>
            </a:r>
            <a:r>
              <a:rPr lang="de-AT" sz="2400" dirty="0" smtClean="0"/>
              <a:t> </a:t>
            </a:r>
            <a:r>
              <a:rPr lang="de-AT" sz="2400" dirty="0" err="1" smtClean="0"/>
              <a:t>similar</a:t>
            </a:r>
            <a:r>
              <a:rPr lang="de-AT" sz="2400" dirty="0" smtClean="0"/>
              <a:t> </a:t>
            </a:r>
            <a:r>
              <a:rPr lang="de-AT" sz="2400" dirty="0" err="1" smtClean="0"/>
              <a:t>AICc</a:t>
            </a:r>
            <a:r>
              <a:rPr lang="de-AT" sz="2400" dirty="0" smtClean="0"/>
              <a:t>, </a:t>
            </a:r>
            <a:r>
              <a:rPr lang="de-AT" sz="2400" dirty="0" err="1" smtClean="0"/>
              <a:t>weight</a:t>
            </a:r>
            <a:r>
              <a:rPr lang="de-AT" sz="2400" dirty="0" smtClean="0"/>
              <a:t> </a:t>
            </a:r>
            <a:r>
              <a:rPr lang="de-AT" sz="2400" dirty="0" err="1" smtClean="0"/>
              <a:t>and</a:t>
            </a:r>
            <a:r>
              <a:rPr lang="de-AT" sz="2400" dirty="0" smtClean="0"/>
              <a:t> </a:t>
            </a:r>
            <a:r>
              <a:rPr lang="de-AT" sz="2400" dirty="0" err="1" smtClean="0"/>
              <a:t>thus</a:t>
            </a:r>
            <a:r>
              <a:rPr lang="de-AT" sz="2400" dirty="0" smtClean="0"/>
              <a:t> </a:t>
            </a:r>
            <a:r>
              <a:rPr lang="de-AT" sz="2400" dirty="0" err="1" smtClean="0"/>
              <a:t>likelihood</a:t>
            </a:r>
            <a:endParaRPr lang="de-AT" sz="2400" dirty="0" smtClean="0"/>
          </a:p>
          <a:p>
            <a:pPr marL="0" indent="0">
              <a:buNone/>
            </a:pPr>
            <a:r>
              <a:rPr lang="de-AT" sz="2400" dirty="0" smtClean="0"/>
              <a:t>-&gt; Solution: </a:t>
            </a:r>
            <a:r>
              <a:rPr lang="de-AT" sz="2400" dirty="0"/>
              <a:t>M</a:t>
            </a:r>
            <a:r>
              <a:rPr lang="de-AT" sz="2400" dirty="0" smtClean="0"/>
              <a:t>ultimodel </a:t>
            </a:r>
            <a:r>
              <a:rPr lang="de-AT" sz="2400" dirty="0" err="1" smtClean="0"/>
              <a:t>inferences</a:t>
            </a:r>
            <a:r>
              <a:rPr lang="de-AT" sz="2400" dirty="0" smtClean="0"/>
              <a:t> </a:t>
            </a:r>
            <a:r>
              <a:rPr lang="de-AT" sz="2400" dirty="0" err="1" smtClean="0"/>
              <a:t>with</a:t>
            </a:r>
            <a:r>
              <a:rPr lang="de-AT" sz="2400" dirty="0" smtClean="0"/>
              <a:t> </a:t>
            </a:r>
            <a:r>
              <a:rPr lang="de-AT" sz="2400" dirty="0" err="1" smtClean="0"/>
              <a:t>model</a:t>
            </a:r>
            <a:r>
              <a:rPr lang="de-AT" sz="2400" dirty="0" smtClean="0"/>
              <a:t> </a:t>
            </a:r>
            <a:r>
              <a:rPr lang="de-AT" sz="2400" dirty="0" err="1" smtClean="0"/>
              <a:t>averaging</a:t>
            </a:r>
            <a:endParaRPr lang="de-AT" sz="2400" dirty="0" smtClean="0"/>
          </a:p>
          <a:p>
            <a:pPr marL="0" indent="0">
              <a:buNone/>
            </a:pPr>
            <a:r>
              <a:rPr lang="de-AT" sz="2400" dirty="0" smtClean="0"/>
              <a:t>In </a:t>
            </a:r>
            <a:r>
              <a:rPr lang="de-AT" sz="2400" dirty="0" err="1" smtClean="0"/>
              <a:t>general</a:t>
            </a:r>
            <a:r>
              <a:rPr lang="de-AT" sz="2400" dirty="0" smtClean="0"/>
              <a:t> </a:t>
            </a:r>
            <a:r>
              <a:rPr lang="de-AT" sz="2400" dirty="0" err="1" smtClean="0"/>
              <a:t>inference</a:t>
            </a:r>
            <a:r>
              <a:rPr lang="de-AT" sz="2400" dirty="0" smtClean="0"/>
              <a:t> </a:t>
            </a:r>
            <a:r>
              <a:rPr lang="de-AT" sz="2400" dirty="0" err="1" smtClean="0"/>
              <a:t>can</a:t>
            </a:r>
            <a:r>
              <a:rPr lang="de-AT" sz="2400" dirty="0" smtClean="0"/>
              <a:t> (</a:t>
            </a:r>
            <a:r>
              <a:rPr lang="de-AT" sz="2400" dirty="0" err="1" smtClean="0"/>
              <a:t>should</a:t>
            </a:r>
            <a:r>
              <a:rPr lang="de-AT" sz="2400" dirty="0" smtClean="0"/>
              <a:t>) </a:t>
            </a:r>
            <a:r>
              <a:rPr lang="de-AT" sz="2400" dirty="0" err="1" smtClean="0"/>
              <a:t>be</a:t>
            </a:r>
            <a:r>
              <a:rPr lang="de-AT" sz="2400" dirty="0" smtClean="0"/>
              <a:t> </a:t>
            </a:r>
            <a:r>
              <a:rPr lang="de-AT" sz="2400" dirty="0" err="1" smtClean="0"/>
              <a:t>made</a:t>
            </a:r>
            <a:r>
              <a:rPr lang="de-AT" sz="2400" dirty="0" smtClean="0"/>
              <a:t> on all </a:t>
            </a:r>
            <a:r>
              <a:rPr lang="de-AT" sz="2400" dirty="0" err="1" smtClean="0"/>
              <a:t>models</a:t>
            </a:r>
            <a:r>
              <a:rPr lang="de-AT" sz="2400" dirty="0" smtClean="0"/>
              <a:t> in </a:t>
            </a:r>
            <a:r>
              <a:rPr lang="de-AT" sz="2400" dirty="0" err="1" smtClean="0"/>
              <a:t>the</a:t>
            </a:r>
            <a:r>
              <a:rPr lang="de-AT" sz="2400" dirty="0" smtClean="0"/>
              <a:t> a priori </a:t>
            </a:r>
            <a:r>
              <a:rPr lang="de-AT" sz="2400" dirty="0" err="1" smtClean="0"/>
              <a:t>set</a:t>
            </a:r>
            <a:r>
              <a:rPr lang="de-AT" sz="2400" dirty="0" smtClean="0"/>
              <a:t>!</a:t>
            </a:r>
          </a:p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r>
              <a:rPr lang="de-AT" dirty="0" smtClean="0"/>
              <a:t>All </a:t>
            </a:r>
            <a:r>
              <a:rPr lang="de-AT" dirty="0" err="1" smtClean="0"/>
              <a:t>models</a:t>
            </a:r>
            <a:r>
              <a:rPr lang="de-AT" dirty="0" smtClean="0"/>
              <a:t> </a:t>
            </a:r>
            <a:r>
              <a:rPr lang="de-AT" dirty="0" err="1" smtClean="0"/>
              <a:t>or</a:t>
            </a:r>
            <a:r>
              <a:rPr lang="de-AT" dirty="0" smtClean="0"/>
              <a:t> a </a:t>
            </a:r>
            <a:r>
              <a:rPr lang="de-AT" dirty="0" err="1" smtClean="0"/>
              <a:t>subset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models</a:t>
            </a:r>
            <a:r>
              <a:rPr lang="de-AT" dirty="0" smtClean="0"/>
              <a:t> will </a:t>
            </a:r>
            <a:r>
              <a:rPr lang="de-AT" dirty="0" err="1" smtClean="0"/>
              <a:t>be</a:t>
            </a:r>
            <a:r>
              <a:rPr lang="de-AT" dirty="0" smtClean="0"/>
              <a:t> </a:t>
            </a:r>
            <a:r>
              <a:rPr lang="de-AT" dirty="0" err="1" smtClean="0"/>
              <a:t>averaged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predictor</a:t>
            </a:r>
            <a:r>
              <a:rPr lang="de-AT" dirty="0" smtClean="0"/>
              <a:t> variables will </a:t>
            </a:r>
            <a:r>
              <a:rPr lang="de-AT" dirty="0" err="1" smtClean="0"/>
              <a:t>be</a:t>
            </a:r>
            <a:r>
              <a:rPr lang="de-AT" dirty="0" smtClean="0"/>
              <a:t> </a:t>
            </a:r>
            <a:r>
              <a:rPr lang="de-AT" dirty="0" err="1" smtClean="0"/>
              <a:t>ranked</a:t>
            </a:r>
            <a:r>
              <a:rPr lang="de-AT" dirty="0" smtClean="0"/>
              <a:t> </a:t>
            </a:r>
            <a:r>
              <a:rPr lang="de-AT" dirty="0" err="1" smtClean="0"/>
              <a:t>based</a:t>
            </a:r>
            <a:r>
              <a:rPr lang="de-AT" dirty="0" smtClean="0"/>
              <a:t> on </a:t>
            </a:r>
            <a:r>
              <a:rPr lang="de-AT" dirty="0" err="1" smtClean="0"/>
              <a:t>their</a:t>
            </a:r>
            <a:r>
              <a:rPr lang="de-AT" dirty="0" smtClean="0"/>
              <a:t> </a:t>
            </a:r>
            <a:r>
              <a:rPr lang="de-AT" b="1" dirty="0" smtClean="0"/>
              <a:t>relative </a:t>
            </a:r>
            <a:r>
              <a:rPr lang="de-AT" b="1" dirty="0" err="1" smtClean="0"/>
              <a:t>importance</a:t>
            </a:r>
            <a:r>
              <a:rPr lang="de-AT" b="1" dirty="0" smtClean="0"/>
              <a:t>!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8003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In the past and still stepwise model selection is used, based on AIC ranking or p-values. (the latter is the worst!)</a:t>
            </a:r>
          </a:p>
          <a:p>
            <a:pPr marL="0" indent="0">
              <a:buNone/>
            </a:pPr>
            <a:r>
              <a:rPr lang="en-GB" dirty="0" smtClean="0"/>
              <a:t>And </a:t>
            </a:r>
            <a:r>
              <a:rPr lang="en-GB" b="1" dirty="0" smtClean="0"/>
              <a:t>none</a:t>
            </a:r>
            <a:r>
              <a:rPr lang="en-GB" dirty="0" smtClean="0"/>
              <a:t> </a:t>
            </a:r>
            <a:r>
              <a:rPr lang="en-GB" dirty="0"/>
              <a:t>of the </a:t>
            </a:r>
            <a:r>
              <a:rPr lang="en-GB" dirty="0" smtClean="0"/>
              <a:t>stepwise methods </a:t>
            </a:r>
            <a:r>
              <a:rPr lang="en-GB" dirty="0"/>
              <a:t>(backward, forward, both, or </a:t>
            </a:r>
            <a:r>
              <a:rPr lang="en-GB" dirty="0" err="1"/>
              <a:t>blockwise</a:t>
            </a:r>
            <a:r>
              <a:rPr lang="en-GB" dirty="0"/>
              <a:t> inclusions/exclusions) can </a:t>
            </a:r>
            <a:r>
              <a:rPr lang="en-GB" dirty="0" smtClean="0"/>
              <a:t>be </a:t>
            </a:r>
            <a:r>
              <a:rPr lang="en-GB" b="1" dirty="0" smtClean="0"/>
              <a:t>recommended</a:t>
            </a:r>
            <a:r>
              <a:rPr lang="en-GB" dirty="0" smtClean="0"/>
              <a:t>!! </a:t>
            </a:r>
            <a:br>
              <a:rPr lang="en-GB" dirty="0" smtClean="0"/>
            </a:br>
            <a:r>
              <a:rPr lang="en-GB" dirty="0" smtClean="0"/>
              <a:t>Whittingham </a:t>
            </a:r>
            <a:r>
              <a:rPr lang="en-GB" dirty="0"/>
              <a:t>et al., </a:t>
            </a:r>
            <a:r>
              <a:rPr lang="en-GB" dirty="0" smtClean="0"/>
              <a:t>2006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908720"/>
            <a:ext cx="8229600" cy="651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r>
              <a:rPr lang="de-AT" sz="3600" dirty="0" smtClean="0"/>
              <a:t>Model </a:t>
            </a:r>
            <a:r>
              <a:rPr lang="de-AT" sz="3600" dirty="0" err="1" smtClean="0"/>
              <a:t>selection</a:t>
            </a:r>
            <a:endParaRPr lang="de-AT" sz="3600" dirty="0"/>
          </a:p>
        </p:txBody>
      </p:sp>
    </p:spTree>
    <p:extLst>
      <p:ext uri="{BB962C8B-B14F-4D97-AF65-F5344CB8AC3E}">
        <p14:creationId xmlns:p14="http://schemas.microsoft.com/office/powerpoint/2010/main" val="253632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632" y="1412776"/>
            <a:ext cx="5993531" cy="403244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115616" y="4581128"/>
            <a:ext cx="4392488" cy="10081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704850"/>
            <a:ext cx="8229600" cy="635918"/>
          </a:xfrm>
        </p:spPr>
        <p:txBody>
          <a:bodyPr/>
          <a:lstStyle/>
          <a:p>
            <a:r>
              <a:rPr lang="de-AT" sz="4000" dirty="0" err="1" smtClean="0"/>
              <a:t>Example</a:t>
            </a:r>
            <a:r>
              <a:rPr lang="de-AT" sz="4000" dirty="0" smtClean="0"/>
              <a:t> </a:t>
            </a:r>
            <a:r>
              <a:rPr lang="de-AT" sz="4000" dirty="0" err="1" smtClean="0"/>
              <a:t>for</a:t>
            </a:r>
            <a:r>
              <a:rPr lang="de-AT" sz="4000" dirty="0" smtClean="0"/>
              <a:t> R </a:t>
            </a:r>
            <a:r>
              <a:rPr lang="de-AT" sz="4000" dirty="0" err="1" smtClean="0"/>
              <a:t>output</a:t>
            </a:r>
            <a:endParaRPr lang="en-GB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107504" y="6093296"/>
            <a:ext cx="9069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b="1" dirty="0" err="1" smtClean="0"/>
              <a:t>Important</a:t>
            </a:r>
            <a:r>
              <a:rPr lang="de-AT" sz="2400" b="1" dirty="0" smtClean="0"/>
              <a:t>: do not </a:t>
            </a:r>
            <a:r>
              <a:rPr lang="de-AT" sz="2400" b="1" dirty="0" err="1" smtClean="0"/>
              <a:t>use</a:t>
            </a:r>
            <a:r>
              <a:rPr lang="de-AT" sz="2400" b="1" dirty="0" smtClean="0"/>
              <a:t> </a:t>
            </a:r>
            <a:r>
              <a:rPr lang="de-AT" sz="2400" b="1" dirty="0" err="1" smtClean="0"/>
              <a:t>the</a:t>
            </a:r>
            <a:r>
              <a:rPr lang="de-AT" sz="2400" b="1" dirty="0" smtClean="0"/>
              <a:t> p-</a:t>
            </a:r>
            <a:r>
              <a:rPr lang="de-AT" sz="2400" b="1" dirty="0" err="1" smtClean="0"/>
              <a:t>values</a:t>
            </a:r>
            <a:r>
              <a:rPr lang="de-AT" sz="2400" b="1" dirty="0" smtClean="0"/>
              <a:t> </a:t>
            </a:r>
            <a:r>
              <a:rPr lang="de-AT" sz="2400" b="1" dirty="0" err="1" smtClean="0"/>
              <a:t>of</a:t>
            </a:r>
            <a:r>
              <a:rPr lang="de-AT" sz="2400" b="1" dirty="0" smtClean="0"/>
              <a:t> </a:t>
            </a:r>
            <a:r>
              <a:rPr lang="de-AT" sz="2400" b="1" dirty="0" err="1" smtClean="0"/>
              <a:t>averaged</a:t>
            </a:r>
            <a:r>
              <a:rPr lang="de-AT" sz="2400" b="1" dirty="0" smtClean="0"/>
              <a:t> </a:t>
            </a:r>
            <a:r>
              <a:rPr lang="de-AT" sz="2400" b="1" dirty="0" err="1" smtClean="0"/>
              <a:t>coefficients</a:t>
            </a:r>
            <a:r>
              <a:rPr lang="de-AT" sz="2400" b="1" dirty="0" smtClean="0"/>
              <a:t>!!!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77693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Multimodel </a:t>
            </a:r>
            <a:r>
              <a:rPr lang="de-AT" dirty="0" err="1" smtClean="0"/>
              <a:t>inference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sz="2400" dirty="0" smtClean="0"/>
              <a:t>in R e.g. </a:t>
            </a:r>
            <a:r>
              <a:rPr lang="de-AT" sz="2400" dirty="0" err="1" smtClean="0"/>
              <a:t>with</a:t>
            </a:r>
            <a:r>
              <a:rPr lang="de-AT" sz="2400" dirty="0" smtClean="0"/>
              <a:t> </a:t>
            </a:r>
            <a:r>
              <a:rPr lang="de-AT" sz="2400" dirty="0" err="1" smtClean="0"/>
              <a:t>package</a:t>
            </a:r>
            <a:r>
              <a:rPr lang="de-AT" sz="2400" dirty="0" smtClean="0"/>
              <a:t> </a:t>
            </a:r>
            <a:r>
              <a:rPr lang="de-AT" sz="2400" dirty="0" err="1" smtClean="0"/>
              <a:t>MuMIn</a:t>
            </a:r>
            <a:endParaRPr lang="de-AT" sz="2400" dirty="0" smtClean="0"/>
          </a:p>
          <a:p>
            <a:pPr marL="0" indent="0">
              <a:buNone/>
            </a:pPr>
            <a:r>
              <a:rPr lang="de-AT" sz="2400" dirty="0" err="1" smtClean="0"/>
              <a:t>Difference</a:t>
            </a:r>
            <a:r>
              <a:rPr lang="de-AT" sz="2400" dirty="0" smtClean="0"/>
              <a:t> </a:t>
            </a:r>
            <a:r>
              <a:rPr lang="de-AT" sz="2400" dirty="0" err="1" smtClean="0"/>
              <a:t>between</a:t>
            </a:r>
            <a:r>
              <a:rPr lang="de-AT" sz="2400" dirty="0" smtClean="0"/>
              <a:t> </a:t>
            </a:r>
            <a:r>
              <a:rPr lang="de-AT" sz="2400" dirty="0" err="1" smtClean="0"/>
              <a:t>full</a:t>
            </a:r>
            <a:r>
              <a:rPr lang="de-AT" sz="2400" dirty="0" smtClean="0"/>
              <a:t> </a:t>
            </a:r>
            <a:r>
              <a:rPr lang="de-AT" sz="2400" dirty="0" err="1" smtClean="0"/>
              <a:t>and</a:t>
            </a:r>
            <a:r>
              <a:rPr lang="de-AT" sz="2400" dirty="0" smtClean="0"/>
              <a:t> </a:t>
            </a:r>
            <a:r>
              <a:rPr lang="de-AT" sz="2400" dirty="0" err="1" smtClean="0"/>
              <a:t>conditional</a:t>
            </a:r>
            <a:r>
              <a:rPr lang="de-AT" sz="2400" dirty="0" smtClean="0"/>
              <a:t> </a:t>
            </a:r>
            <a:r>
              <a:rPr lang="de-AT" sz="2400" dirty="0" err="1" smtClean="0"/>
              <a:t>average</a:t>
            </a:r>
            <a:r>
              <a:rPr lang="de-AT" sz="2400" dirty="0" smtClean="0"/>
              <a:t>:</a:t>
            </a:r>
          </a:p>
          <a:p>
            <a:r>
              <a:rPr lang="de-AT" sz="2400" dirty="0" err="1"/>
              <a:t>Full</a:t>
            </a:r>
            <a:r>
              <a:rPr lang="de-AT" sz="2400" dirty="0"/>
              <a:t> </a:t>
            </a:r>
            <a:r>
              <a:rPr lang="de-AT" sz="2400" dirty="0" err="1"/>
              <a:t>average</a:t>
            </a:r>
            <a:r>
              <a:rPr lang="de-AT" sz="2400" dirty="0"/>
              <a:t>: </a:t>
            </a:r>
            <a:r>
              <a:rPr lang="de-AT" sz="2400" dirty="0" smtClean="0"/>
              <a:t>in </a:t>
            </a:r>
            <a:r>
              <a:rPr lang="de-AT" sz="2400" dirty="0" err="1" smtClean="0"/>
              <a:t>cases</a:t>
            </a:r>
            <a:r>
              <a:rPr lang="de-AT" sz="2400" dirty="0" smtClean="0"/>
              <a:t> </a:t>
            </a:r>
            <a:r>
              <a:rPr lang="de-AT" sz="2400" dirty="0" err="1" smtClean="0"/>
              <a:t>where</a:t>
            </a:r>
            <a:r>
              <a:rPr lang="de-AT" sz="2400" dirty="0" smtClean="0"/>
              <a:t> high </a:t>
            </a:r>
            <a:r>
              <a:rPr lang="de-AT" sz="2400" dirty="0" err="1" smtClean="0"/>
              <a:t>model</a:t>
            </a:r>
            <a:r>
              <a:rPr lang="de-AT" sz="2400" dirty="0" smtClean="0"/>
              <a:t> </a:t>
            </a:r>
            <a:r>
              <a:rPr lang="de-AT" sz="2400" dirty="0" err="1" smtClean="0"/>
              <a:t>selection</a:t>
            </a:r>
            <a:r>
              <a:rPr lang="de-AT" sz="2400" dirty="0" smtClean="0"/>
              <a:t> </a:t>
            </a:r>
            <a:r>
              <a:rPr lang="de-AT" sz="2400" dirty="0" err="1" smtClean="0"/>
              <a:t>uncertainty</a:t>
            </a:r>
            <a:r>
              <a:rPr lang="de-AT" sz="2400" dirty="0" smtClean="0"/>
              <a:t> </a:t>
            </a:r>
            <a:r>
              <a:rPr lang="de-AT" sz="2400" dirty="0" err="1" smtClean="0"/>
              <a:t>exists</a:t>
            </a:r>
            <a:r>
              <a:rPr lang="de-AT" sz="2400" dirty="0" smtClean="0"/>
              <a:t> (i.e. </a:t>
            </a:r>
            <a:r>
              <a:rPr lang="de-AT" sz="2400" dirty="0" err="1" smtClean="0"/>
              <a:t>the</a:t>
            </a:r>
            <a:r>
              <a:rPr lang="de-AT" sz="2400" dirty="0" smtClean="0"/>
              <a:t> </a:t>
            </a:r>
            <a:r>
              <a:rPr lang="de-AT" sz="2400" dirty="0" err="1" smtClean="0"/>
              <a:t>best</a:t>
            </a:r>
            <a:r>
              <a:rPr lang="de-AT" sz="2400" dirty="0" smtClean="0"/>
              <a:t> AIC </a:t>
            </a:r>
            <a:r>
              <a:rPr lang="de-AT" sz="2400" dirty="0" err="1" smtClean="0"/>
              <a:t>model</a:t>
            </a:r>
            <a:r>
              <a:rPr lang="de-AT" sz="2400" dirty="0" smtClean="0"/>
              <a:t> </a:t>
            </a:r>
            <a:r>
              <a:rPr lang="de-AT" sz="2400" dirty="0" err="1" smtClean="0"/>
              <a:t>is</a:t>
            </a:r>
            <a:r>
              <a:rPr lang="de-AT" sz="2400" dirty="0" smtClean="0"/>
              <a:t> not </a:t>
            </a:r>
            <a:r>
              <a:rPr lang="de-AT" sz="2400" dirty="0" err="1" smtClean="0"/>
              <a:t>strongly</a:t>
            </a:r>
            <a:r>
              <a:rPr lang="de-AT" sz="2400" dirty="0" smtClean="0"/>
              <a:t> </a:t>
            </a:r>
            <a:r>
              <a:rPr lang="de-AT" sz="2400" dirty="0" err="1" smtClean="0"/>
              <a:t>weighted</a:t>
            </a:r>
            <a:r>
              <a:rPr lang="de-AT" sz="2400" dirty="0" smtClean="0"/>
              <a:t>) – </a:t>
            </a:r>
            <a:r>
              <a:rPr lang="de-AT" sz="2400" dirty="0" err="1" smtClean="0"/>
              <a:t>typically</a:t>
            </a:r>
            <a:r>
              <a:rPr lang="de-AT" sz="2400" dirty="0" smtClean="0"/>
              <a:t> in all-</a:t>
            </a:r>
            <a:r>
              <a:rPr lang="de-AT" sz="2400" dirty="0" err="1" smtClean="0"/>
              <a:t>subset</a:t>
            </a:r>
            <a:r>
              <a:rPr lang="de-AT" sz="2400" dirty="0" smtClean="0"/>
              <a:t> </a:t>
            </a:r>
            <a:r>
              <a:rPr lang="de-AT" sz="2400" dirty="0" err="1" smtClean="0"/>
              <a:t>modelling</a:t>
            </a:r>
            <a:endParaRPr lang="en-GB" sz="2400" dirty="0"/>
          </a:p>
          <a:p>
            <a:r>
              <a:rPr lang="de-AT" sz="2400" dirty="0" err="1" smtClean="0"/>
              <a:t>Conditional</a:t>
            </a:r>
            <a:r>
              <a:rPr lang="de-AT" sz="2400" dirty="0" smtClean="0"/>
              <a:t> </a:t>
            </a:r>
            <a:r>
              <a:rPr lang="de-AT" sz="2400" dirty="0" err="1" smtClean="0"/>
              <a:t>average</a:t>
            </a:r>
            <a:r>
              <a:rPr lang="de-AT" sz="2400" dirty="0" smtClean="0"/>
              <a:t>: in </a:t>
            </a:r>
            <a:r>
              <a:rPr lang="de-AT" sz="2400" dirty="0" err="1" smtClean="0"/>
              <a:t>cases</a:t>
            </a:r>
            <a:r>
              <a:rPr lang="de-AT" sz="2400" dirty="0" smtClean="0"/>
              <a:t> </a:t>
            </a:r>
            <a:r>
              <a:rPr lang="de-AT" sz="2400" dirty="0" err="1" smtClean="0"/>
              <a:t>when</a:t>
            </a:r>
            <a:r>
              <a:rPr lang="de-AT" sz="2400" dirty="0" smtClean="0"/>
              <a:t> </a:t>
            </a:r>
            <a:r>
              <a:rPr lang="de-AT" sz="2400" dirty="0" err="1" smtClean="0"/>
              <a:t>there</a:t>
            </a:r>
            <a:r>
              <a:rPr lang="de-AT" sz="2400" dirty="0" smtClean="0"/>
              <a:t> </a:t>
            </a:r>
            <a:r>
              <a:rPr lang="de-AT" sz="2400" dirty="0" err="1" smtClean="0"/>
              <a:t>is</a:t>
            </a:r>
            <a:r>
              <a:rPr lang="de-AT" sz="2400" dirty="0" smtClean="0"/>
              <a:t> strong </a:t>
            </a:r>
            <a:r>
              <a:rPr lang="de-AT" sz="2400" dirty="0" err="1" smtClean="0"/>
              <a:t>support</a:t>
            </a:r>
            <a:r>
              <a:rPr lang="de-AT" sz="2400" dirty="0" smtClean="0"/>
              <a:t> </a:t>
            </a:r>
            <a:r>
              <a:rPr lang="de-AT" sz="2400" dirty="0" err="1" smtClean="0"/>
              <a:t>for</a:t>
            </a:r>
            <a:r>
              <a:rPr lang="de-AT" sz="2400" dirty="0" smtClean="0"/>
              <a:t> </a:t>
            </a:r>
            <a:r>
              <a:rPr lang="de-AT" sz="2400" dirty="0" err="1" smtClean="0"/>
              <a:t>the</a:t>
            </a:r>
            <a:r>
              <a:rPr lang="de-AT" sz="2400" dirty="0" smtClean="0"/>
              <a:t> </a:t>
            </a:r>
            <a:r>
              <a:rPr lang="de-AT" sz="2400" dirty="0" err="1" smtClean="0"/>
              <a:t>best</a:t>
            </a:r>
            <a:r>
              <a:rPr lang="de-AT" sz="2400" dirty="0" smtClean="0"/>
              <a:t> </a:t>
            </a:r>
            <a:r>
              <a:rPr lang="de-AT" sz="2400" dirty="0" err="1" smtClean="0"/>
              <a:t>model</a:t>
            </a:r>
            <a:r>
              <a:rPr lang="de-AT" sz="2400" dirty="0" smtClean="0"/>
              <a:t> (</a:t>
            </a:r>
            <a:r>
              <a:rPr lang="de-AT" sz="2400" dirty="0" err="1" smtClean="0"/>
              <a:t>weight</a:t>
            </a:r>
            <a:r>
              <a:rPr lang="de-AT" sz="2400" dirty="0" smtClean="0"/>
              <a:t>&gt;0.9)</a:t>
            </a:r>
          </a:p>
          <a:p>
            <a:endParaRPr lang="de-AT" sz="2400" dirty="0"/>
          </a:p>
          <a:p>
            <a:r>
              <a:rPr lang="de-AT" sz="2400" dirty="0" smtClean="0"/>
              <a:t>Report </a:t>
            </a:r>
            <a:r>
              <a:rPr lang="de-AT" sz="2400" dirty="0" err="1" smtClean="0"/>
              <a:t>the</a:t>
            </a:r>
            <a:r>
              <a:rPr lang="de-AT" sz="2400" dirty="0" smtClean="0"/>
              <a:t> </a:t>
            </a:r>
            <a:r>
              <a:rPr lang="de-AT" sz="2400" dirty="0" err="1" smtClean="0"/>
              <a:t>averaged</a:t>
            </a:r>
            <a:r>
              <a:rPr lang="de-AT" sz="2400" dirty="0" smtClean="0"/>
              <a:t> </a:t>
            </a:r>
            <a:r>
              <a:rPr lang="de-AT" sz="2400" dirty="0" err="1" smtClean="0"/>
              <a:t>estimates</a:t>
            </a:r>
            <a:r>
              <a:rPr lang="de-AT" sz="2400" dirty="0" smtClean="0"/>
              <a:t> + </a:t>
            </a:r>
            <a:r>
              <a:rPr lang="de-AT" sz="2400" dirty="0" err="1" smtClean="0"/>
              <a:t>adjusted</a:t>
            </a:r>
            <a:r>
              <a:rPr lang="de-AT" sz="2400" dirty="0" smtClean="0"/>
              <a:t> SE </a:t>
            </a:r>
            <a:r>
              <a:rPr lang="de-AT" sz="2400" dirty="0" err="1" smtClean="0"/>
              <a:t>and</a:t>
            </a:r>
            <a:r>
              <a:rPr lang="de-AT" sz="2400" dirty="0" smtClean="0"/>
              <a:t> </a:t>
            </a:r>
            <a:r>
              <a:rPr lang="de-AT" sz="2400" dirty="0" err="1" smtClean="0"/>
              <a:t>the</a:t>
            </a:r>
            <a:r>
              <a:rPr lang="de-AT" sz="2400" dirty="0" smtClean="0"/>
              <a:t> relative </a:t>
            </a:r>
            <a:r>
              <a:rPr lang="de-AT" sz="2400" dirty="0" err="1" smtClean="0"/>
              <a:t>importance</a:t>
            </a:r>
            <a:endParaRPr lang="de-AT" sz="2400" dirty="0" smtClean="0"/>
          </a:p>
        </p:txBody>
      </p:sp>
    </p:spTree>
    <p:extLst>
      <p:ext uri="{BB962C8B-B14F-4D97-AF65-F5344CB8AC3E}">
        <p14:creationId xmlns:p14="http://schemas.microsoft.com/office/powerpoint/2010/main" val="337084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850"/>
            <a:ext cx="8229600" cy="635918"/>
          </a:xfrm>
        </p:spPr>
        <p:txBody>
          <a:bodyPr/>
          <a:lstStyle/>
          <a:p>
            <a:r>
              <a:rPr lang="de-AT" sz="4000" dirty="0" err="1" smtClean="0"/>
              <a:t>How</a:t>
            </a:r>
            <a:r>
              <a:rPr lang="de-AT" sz="4000" dirty="0" smtClean="0"/>
              <a:t> </a:t>
            </a:r>
            <a:r>
              <a:rPr lang="de-AT" sz="4000" dirty="0" err="1" smtClean="0"/>
              <a:t>to</a:t>
            </a:r>
            <a:r>
              <a:rPr lang="de-AT" sz="4000" dirty="0" smtClean="0"/>
              <a:t> </a:t>
            </a:r>
            <a:r>
              <a:rPr lang="de-AT" sz="4000" dirty="0" err="1" smtClean="0"/>
              <a:t>create</a:t>
            </a:r>
            <a:r>
              <a:rPr lang="de-AT" sz="4000" dirty="0" smtClean="0"/>
              <a:t> a </a:t>
            </a:r>
            <a:r>
              <a:rPr lang="de-AT" sz="4000" dirty="0" err="1" smtClean="0"/>
              <a:t>model</a:t>
            </a:r>
            <a:r>
              <a:rPr lang="de-AT" sz="4000" dirty="0" smtClean="0"/>
              <a:t> </a:t>
            </a:r>
            <a:r>
              <a:rPr lang="de-AT" sz="4000" dirty="0" err="1" smtClean="0"/>
              <a:t>set</a:t>
            </a:r>
            <a:r>
              <a:rPr lang="de-AT" sz="4000" dirty="0" smtClean="0"/>
              <a:t> a priori?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46" y="1700808"/>
            <a:ext cx="8229600" cy="4389437"/>
          </a:xfrm>
        </p:spPr>
        <p:txBody>
          <a:bodyPr/>
          <a:lstStyle/>
          <a:p>
            <a:r>
              <a:rPr lang="de-AT" sz="2400" dirty="0" smtClean="0"/>
              <a:t>Hard </a:t>
            </a:r>
            <a:r>
              <a:rPr lang="de-AT" sz="2400" dirty="0" err="1" smtClean="0"/>
              <a:t>thinking</a:t>
            </a:r>
            <a:r>
              <a:rPr lang="de-AT" sz="2400" dirty="0" smtClean="0"/>
              <a:t>!!! </a:t>
            </a:r>
            <a:r>
              <a:rPr lang="de-AT" sz="2400" dirty="0" err="1" smtClean="0"/>
              <a:t>What</a:t>
            </a:r>
            <a:r>
              <a:rPr lang="de-AT" sz="2400" dirty="0" smtClean="0"/>
              <a:t> </a:t>
            </a:r>
            <a:r>
              <a:rPr lang="de-AT" sz="2400" dirty="0" err="1" smtClean="0"/>
              <a:t>does</a:t>
            </a:r>
            <a:r>
              <a:rPr lang="de-AT" sz="2400" dirty="0" smtClean="0"/>
              <a:t> </a:t>
            </a:r>
            <a:r>
              <a:rPr lang="de-AT" sz="2400" dirty="0" err="1" smtClean="0"/>
              <a:t>makes</a:t>
            </a:r>
            <a:r>
              <a:rPr lang="de-AT" sz="2400" dirty="0" smtClean="0"/>
              <a:t> sense? </a:t>
            </a:r>
            <a:r>
              <a:rPr lang="de-AT" sz="2400" dirty="0" err="1" smtClean="0"/>
              <a:t>Each</a:t>
            </a:r>
            <a:r>
              <a:rPr lang="de-AT" sz="2400" dirty="0" smtClean="0"/>
              <a:t> </a:t>
            </a:r>
            <a:r>
              <a:rPr lang="de-AT" sz="2400" dirty="0" err="1" smtClean="0"/>
              <a:t>model</a:t>
            </a:r>
            <a:r>
              <a:rPr lang="de-AT" sz="2400" dirty="0" smtClean="0"/>
              <a:t> </a:t>
            </a:r>
            <a:r>
              <a:rPr lang="de-AT" sz="2400" dirty="0" err="1" smtClean="0"/>
              <a:t>is</a:t>
            </a:r>
            <a:r>
              <a:rPr lang="de-AT" sz="2400" dirty="0" smtClean="0"/>
              <a:t> a </a:t>
            </a:r>
            <a:r>
              <a:rPr lang="de-AT" sz="2400" dirty="0" err="1" smtClean="0"/>
              <a:t>hypothesis</a:t>
            </a:r>
            <a:r>
              <a:rPr lang="de-AT" sz="2400" dirty="0" smtClean="0"/>
              <a:t> – </a:t>
            </a:r>
            <a:r>
              <a:rPr lang="de-AT" sz="2400" dirty="0" err="1" smtClean="0"/>
              <a:t>which</a:t>
            </a:r>
            <a:r>
              <a:rPr lang="de-AT" sz="2400" dirty="0" smtClean="0"/>
              <a:t> alternative </a:t>
            </a:r>
            <a:r>
              <a:rPr lang="de-AT" sz="2400" dirty="0" err="1" smtClean="0"/>
              <a:t>models</a:t>
            </a:r>
            <a:r>
              <a:rPr lang="de-AT" sz="2400" dirty="0" smtClean="0"/>
              <a:t> </a:t>
            </a:r>
            <a:r>
              <a:rPr lang="de-AT" sz="2400" dirty="0" err="1" smtClean="0"/>
              <a:t>are</a:t>
            </a:r>
            <a:r>
              <a:rPr lang="de-AT" sz="2400" dirty="0" smtClean="0"/>
              <a:t> </a:t>
            </a:r>
            <a:r>
              <a:rPr lang="de-AT" sz="2400" dirty="0" err="1" smtClean="0"/>
              <a:t>useful</a:t>
            </a:r>
            <a:r>
              <a:rPr lang="de-AT" sz="2400" dirty="0" smtClean="0"/>
              <a:t>?</a:t>
            </a:r>
          </a:p>
          <a:p>
            <a:r>
              <a:rPr lang="de-AT" sz="2400" dirty="0" smtClean="0"/>
              <a:t>This </a:t>
            </a:r>
            <a:r>
              <a:rPr lang="de-AT" sz="2400" dirty="0" err="1" smtClean="0"/>
              <a:t>can</a:t>
            </a:r>
            <a:r>
              <a:rPr lang="de-AT" sz="2400" dirty="0" smtClean="0"/>
              <a:t> </a:t>
            </a:r>
            <a:r>
              <a:rPr lang="de-AT" sz="2400" dirty="0" err="1" smtClean="0"/>
              <a:t>be</a:t>
            </a:r>
            <a:r>
              <a:rPr lang="de-AT" sz="2400" dirty="0" smtClean="0"/>
              <a:t> a </a:t>
            </a:r>
            <a:r>
              <a:rPr lang="de-AT" sz="2400" dirty="0" err="1" smtClean="0"/>
              <a:t>long</a:t>
            </a:r>
            <a:r>
              <a:rPr lang="de-AT" sz="2400" dirty="0" smtClean="0"/>
              <a:t> </a:t>
            </a:r>
            <a:r>
              <a:rPr lang="de-AT" sz="2400" dirty="0" err="1" smtClean="0"/>
              <a:t>process</a:t>
            </a:r>
            <a:r>
              <a:rPr lang="de-AT" sz="2400" dirty="0" smtClean="0"/>
              <a:t> </a:t>
            </a:r>
            <a:r>
              <a:rPr lang="de-AT" sz="2400" dirty="0" err="1" smtClean="0"/>
              <a:t>and</a:t>
            </a:r>
            <a:r>
              <a:rPr lang="de-AT" sz="2400" dirty="0" smtClean="0"/>
              <a:t> </a:t>
            </a:r>
            <a:r>
              <a:rPr lang="de-AT" sz="2400" dirty="0" err="1" smtClean="0"/>
              <a:t>ideally</a:t>
            </a:r>
            <a:r>
              <a:rPr lang="de-AT" sz="2400" dirty="0" smtClean="0"/>
              <a:t> </a:t>
            </a:r>
            <a:r>
              <a:rPr lang="de-AT" sz="2400" dirty="0" err="1" smtClean="0"/>
              <a:t>happens</a:t>
            </a:r>
            <a:r>
              <a:rPr lang="de-AT" sz="2400" dirty="0" smtClean="0"/>
              <a:t> </a:t>
            </a:r>
            <a:r>
              <a:rPr lang="de-AT" sz="2400" dirty="0" err="1" smtClean="0"/>
              <a:t>before</a:t>
            </a:r>
            <a:r>
              <a:rPr lang="de-AT" sz="2400" dirty="0" smtClean="0"/>
              <a:t> </a:t>
            </a:r>
            <a:r>
              <a:rPr lang="de-AT" sz="2400" dirty="0" err="1" smtClean="0"/>
              <a:t>the</a:t>
            </a:r>
            <a:r>
              <a:rPr lang="de-AT" sz="2400" dirty="0" smtClean="0"/>
              <a:t> </a:t>
            </a:r>
            <a:r>
              <a:rPr lang="de-AT" sz="2400" dirty="0" err="1" smtClean="0"/>
              <a:t>data</a:t>
            </a:r>
            <a:r>
              <a:rPr lang="de-AT" sz="2400" dirty="0" smtClean="0"/>
              <a:t> </a:t>
            </a:r>
            <a:r>
              <a:rPr lang="de-AT" sz="2400" dirty="0" err="1" smtClean="0"/>
              <a:t>collection</a:t>
            </a:r>
            <a:r>
              <a:rPr lang="de-AT" sz="2400" dirty="0" smtClean="0"/>
              <a:t>!</a:t>
            </a:r>
          </a:p>
          <a:p>
            <a:r>
              <a:rPr lang="de-AT" sz="2400" dirty="0" err="1" smtClean="0"/>
              <a:t>Include</a:t>
            </a:r>
            <a:r>
              <a:rPr lang="de-AT" sz="2400" dirty="0" smtClean="0"/>
              <a:t> </a:t>
            </a:r>
            <a:r>
              <a:rPr lang="de-AT" sz="2400" dirty="0" err="1" smtClean="0"/>
              <a:t>the</a:t>
            </a:r>
            <a:r>
              <a:rPr lang="de-AT" sz="2400" dirty="0" smtClean="0"/>
              <a:t> null </a:t>
            </a:r>
            <a:r>
              <a:rPr lang="de-AT" sz="2400" dirty="0" err="1" smtClean="0"/>
              <a:t>model</a:t>
            </a:r>
            <a:r>
              <a:rPr lang="de-AT" sz="2400" dirty="0" smtClean="0"/>
              <a:t>! </a:t>
            </a:r>
          </a:p>
          <a:p>
            <a:endParaRPr lang="de-AT" sz="2400" dirty="0" smtClean="0"/>
          </a:p>
          <a:p>
            <a:pPr marL="0" indent="0">
              <a:buNone/>
            </a:pPr>
            <a:r>
              <a:rPr lang="de-AT" sz="2400" dirty="0" smtClean="0"/>
              <a:t>Alternative:</a:t>
            </a:r>
          </a:p>
          <a:p>
            <a:r>
              <a:rPr lang="de-AT" sz="2400" dirty="0" smtClean="0"/>
              <a:t>all-</a:t>
            </a:r>
            <a:r>
              <a:rPr lang="de-AT" sz="2400" dirty="0" err="1" smtClean="0"/>
              <a:t>subset</a:t>
            </a:r>
            <a:r>
              <a:rPr lang="de-AT" sz="2400" dirty="0" smtClean="0"/>
              <a:t> </a:t>
            </a:r>
            <a:r>
              <a:rPr lang="de-AT" sz="2400" dirty="0" err="1" smtClean="0"/>
              <a:t>modelling</a:t>
            </a:r>
            <a:r>
              <a:rPr lang="de-AT" sz="2400" dirty="0" smtClean="0"/>
              <a:t>: </a:t>
            </a:r>
            <a:r>
              <a:rPr lang="de-AT" sz="2400" dirty="0" err="1" smtClean="0"/>
              <a:t>refers</a:t>
            </a:r>
            <a:r>
              <a:rPr lang="de-AT" sz="2400" dirty="0" smtClean="0"/>
              <a:t> </a:t>
            </a:r>
            <a:r>
              <a:rPr lang="de-AT" sz="2400" dirty="0" err="1" smtClean="0"/>
              <a:t>to</a:t>
            </a:r>
            <a:r>
              <a:rPr lang="de-AT" sz="2400" dirty="0" smtClean="0"/>
              <a:t/>
            </a:r>
            <a:br>
              <a:rPr lang="de-AT" sz="2400" dirty="0" smtClean="0"/>
            </a:br>
            <a:r>
              <a:rPr lang="de-AT" sz="2400" dirty="0" err="1" smtClean="0"/>
              <a:t>computing</a:t>
            </a:r>
            <a:r>
              <a:rPr lang="de-AT" sz="2400" dirty="0" smtClean="0"/>
              <a:t> all </a:t>
            </a:r>
            <a:r>
              <a:rPr lang="de-AT" sz="2400" dirty="0" err="1" smtClean="0"/>
              <a:t>possible</a:t>
            </a:r>
            <a:r>
              <a:rPr lang="de-AT" sz="2400" dirty="0" smtClean="0"/>
              <a:t> </a:t>
            </a:r>
            <a:r>
              <a:rPr lang="de-AT" sz="2400" dirty="0" err="1" smtClean="0"/>
              <a:t>model</a:t>
            </a:r>
            <a:r>
              <a:rPr lang="de-AT" sz="2400" dirty="0" smtClean="0"/>
              <a:t> </a:t>
            </a:r>
            <a:br>
              <a:rPr lang="de-AT" sz="2400" dirty="0" smtClean="0"/>
            </a:br>
            <a:r>
              <a:rPr lang="de-AT" sz="2400" dirty="0" err="1" smtClean="0"/>
              <a:t>combinations</a:t>
            </a:r>
            <a:r>
              <a:rPr lang="de-AT" sz="2400" dirty="0" smtClean="0"/>
              <a:t> – </a:t>
            </a:r>
            <a:r>
              <a:rPr lang="de-AT" sz="2400" dirty="0" err="1" smtClean="0"/>
              <a:t>often</a:t>
            </a:r>
            <a:r>
              <a:rPr lang="de-AT" sz="2400" dirty="0" smtClean="0"/>
              <a:t> </a:t>
            </a:r>
            <a:r>
              <a:rPr lang="de-AT" sz="2400" dirty="0" err="1" smtClean="0"/>
              <a:t>critisized</a:t>
            </a:r>
            <a:endParaRPr lang="de-AT" sz="2400" dirty="0" smtClean="0"/>
          </a:p>
          <a:p>
            <a:pPr marL="0" indent="0">
              <a:buNone/>
            </a:pPr>
            <a:endParaRPr lang="de-AT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2949277"/>
            <a:ext cx="3569265" cy="35010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44308" y="6525344"/>
            <a:ext cx="1692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dirty="0" smtClean="0"/>
              <a:t>Burnham et al. 2011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03627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4400" dirty="0" smtClean="0"/>
              <a:t>A </a:t>
            </a:r>
            <a:r>
              <a:rPr lang="de-AT" sz="4400" dirty="0" err="1" smtClean="0"/>
              <a:t>great</a:t>
            </a:r>
            <a:r>
              <a:rPr lang="de-AT" sz="4400" dirty="0" smtClean="0"/>
              <a:t> </a:t>
            </a:r>
            <a:r>
              <a:rPr lang="de-AT" sz="4400" dirty="0" err="1" smtClean="0"/>
              <a:t>guide</a:t>
            </a:r>
            <a:r>
              <a:rPr lang="de-AT" sz="4400" dirty="0" smtClean="0"/>
              <a:t> </a:t>
            </a:r>
            <a:r>
              <a:rPr lang="de-AT" sz="4400" dirty="0" err="1" smtClean="0"/>
              <a:t>to</a:t>
            </a:r>
            <a:r>
              <a:rPr lang="de-AT" sz="4400" dirty="0" smtClean="0"/>
              <a:t> </a:t>
            </a:r>
            <a:r>
              <a:rPr lang="de-AT" sz="4400" dirty="0" err="1" smtClean="0"/>
              <a:t>model</a:t>
            </a:r>
            <a:r>
              <a:rPr lang="de-AT" sz="4400" dirty="0" smtClean="0"/>
              <a:t> </a:t>
            </a:r>
            <a:r>
              <a:rPr lang="de-AT" sz="4400" dirty="0" err="1" smtClean="0"/>
              <a:t>selection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276872"/>
            <a:ext cx="7956376" cy="265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43325"/>
            <a:ext cx="8229600" cy="2781277"/>
          </a:xfrm>
        </p:spPr>
        <p:txBody>
          <a:bodyPr/>
          <a:lstStyle/>
          <a:p>
            <a:r>
              <a:rPr lang="de-AT" sz="2400" dirty="0" smtClean="0"/>
              <a:t>In </a:t>
            </a:r>
            <a:r>
              <a:rPr lang="de-AT" sz="2400" dirty="0" err="1" smtClean="0"/>
              <a:t>the</a:t>
            </a:r>
            <a:r>
              <a:rPr lang="de-AT" sz="2400" dirty="0" smtClean="0"/>
              <a:t> </a:t>
            </a:r>
            <a:r>
              <a:rPr lang="de-AT" sz="2400" dirty="0" err="1" smtClean="0"/>
              <a:t>appendix</a:t>
            </a:r>
            <a:r>
              <a:rPr lang="de-AT" sz="2400" dirty="0" smtClean="0"/>
              <a:t> </a:t>
            </a:r>
            <a:r>
              <a:rPr lang="de-AT" sz="2400" dirty="0" err="1" smtClean="0"/>
              <a:t>contains</a:t>
            </a:r>
            <a:r>
              <a:rPr lang="de-AT" sz="2400" dirty="0" smtClean="0"/>
              <a:t> a </a:t>
            </a:r>
            <a:r>
              <a:rPr lang="de-AT" sz="2400" dirty="0" err="1" smtClean="0"/>
              <a:t>worked</a:t>
            </a:r>
            <a:r>
              <a:rPr lang="de-AT" sz="2400" dirty="0" smtClean="0"/>
              <a:t> </a:t>
            </a:r>
            <a:r>
              <a:rPr lang="de-AT" sz="2400" dirty="0" err="1" smtClean="0"/>
              <a:t>example</a:t>
            </a:r>
            <a:r>
              <a:rPr lang="de-AT" sz="2400" dirty="0" smtClean="0"/>
              <a:t> </a:t>
            </a:r>
            <a:r>
              <a:rPr lang="de-AT" sz="2400" dirty="0" err="1" smtClean="0"/>
              <a:t>for</a:t>
            </a:r>
            <a:r>
              <a:rPr lang="de-AT" sz="2400" dirty="0" smtClean="0"/>
              <a:t> </a:t>
            </a:r>
            <a:r>
              <a:rPr lang="de-AT" sz="2400" dirty="0" err="1" smtClean="0"/>
              <a:t>multimodel</a:t>
            </a:r>
            <a:r>
              <a:rPr lang="de-AT" sz="2400" dirty="0" smtClean="0"/>
              <a:t> </a:t>
            </a:r>
            <a:r>
              <a:rPr lang="de-AT" sz="2400" dirty="0" err="1" smtClean="0"/>
              <a:t>inference</a:t>
            </a:r>
            <a:r>
              <a:rPr lang="de-AT" sz="2400" dirty="0" smtClean="0"/>
              <a:t> </a:t>
            </a:r>
            <a:r>
              <a:rPr lang="de-AT" sz="2400" dirty="0" err="1" smtClean="0"/>
              <a:t>including</a:t>
            </a:r>
            <a:r>
              <a:rPr lang="de-AT" sz="2400" dirty="0" smtClean="0"/>
              <a:t> </a:t>
            </a:r>
            <a:r>
              <a:rPr lang="de-AT" sz="2400" dirty="0" err="1" smtClean="0"/>
              <a:t>interepretation</a:t>
            </a:r>
            <a:r>
              <a:rPr lang="de-AT" sz="2400" dirty="0" smtClean="0"/>
              <a:t>.</a:t>
            </a:r>
          </a:p>
          <a:p>
            <a:r>
              <a:rPr lang="de-AT" sz="2400" dirty="0" err="1" smtClean="0"/>
              <a:t>Only</a:t>
            </a:r>
            <a:r>
              <a:rPr lang="de-AT" sz="2400" dirty="0" smtClean="0"/>
              <a:t> </a:t>
            </a:r>
            <a:r>
              <a:rPr lang="de-AT" sz="2400" dirty="0" err="1" smtClean="0"/>
              <a:t>take</a:t>
            </a:r>
            <a:r>
              <a:rPr lang="de-AT" sz="2400" dirty="0" smtClean="0"/>
              <a:t> care </a:t>
            </a:r>
            <a:r>
              <a:rPr lang="de-AT" sz="2400" dirty="0" err="1" smtClean="0"/>
              <a:t>with</a:t>
            </a:r>
            <a:r>
              <a:rPr lang="de-AT" sz="2400" dirty="0" smtClean="0"/>
              <a:t> </a:t>
            </a:r>
            <a:r>
              <a:rPr lang="de-AT" sz="2400" dirty="0" err="1" smtClean="0"/>
              <a:t>the</a:t>
            </a:r>
            <a:r>
              <a:rPr lang="de-AT" sz="2400" dirty="0" smtClean="0"/>
              <a:t> </a:t>
            </a:r>
            <a:r>
              <a:rPr lang="de-AT" sz="2400" dirty="0" err="1" smtClean="0"/>
              <a:t>proposed</a:t>
            </a:r>
            <a:r>
              <a:rPr lang="de-AT" sz="2400" dirty="0" smtClean="0"/>
              <a:t> </a:t>
            </a:r>
            <a:r>
              <a:rPr lang="de-AT" sz="2400" dirty="0" err="1" smtClean="0"/>
              <a:t>functions</a:t>
            </a:r>
            <a:r>
              <a:rPr lang="de-AT" sz="2400" dirty="0" smtClean="0"/>
              <a:t> </a:t>
            </a:r>
            <a:r>
              <a:rPr lang="de-AT" sz="2400" dirty="0" err="1" smtClean="0"/>
              <a:t>to</a:t>
            </a:r>
            <a:r>
              <a:rPr lang="de-AT" sz="2400" dirty="0" smtClean="0"/>
              <a:t> </a:t>
            </a:r>
            <a:r>
              <a:rPr lang="de-AT" sz="2400" dirty="0" err="1" smtClean="0"/>
              <a:t>calculate</a:t>
            </a:r>
            <a:r>
              <a:rPr lang="de-AT" sz="2400" dirty="0" smtClean="0"/>
              <a:t> </a:t>
            </a:r>
            <a:r>
              <a:rPr lang="de-AT" sz="2400" dirty="0" err="1" smtClean="0"/>
              <a:t>Confidence</a:t>
            </a:r>
            <a:r>
              <a:rPr lang="de-AT" sz="2400" dirty="0" smtClean="0"/>
              <a:t> Intervalls </a:t>
            </a:r>
            <a:r>
              <a:rPr lang="de-AT" sz="2400" dirty="0" err="1" smtClean="0"/>
              <a:t>and</a:t>
            </a:r>
            <a:r>
              <a:rPr lang="de-AT" sz="2400" dirty="0" smtClean="0"/>
              <a:t> </a:t>
            </a:r>
            <a:r>
              <a:rPr lang="de-AT" sz="2400" dirty="0" err="1" smtClean="0"/>
              <a:t>to</a:t>
            </a:r>
            <a:r>
              <a:rPr lang="de-AT" sz="2400" dirty="0" smtClean="0"/>
              <a:t> male </a:t>
            </a:r>
            <a:r>
              <a:rPr lang="de-AT" sz="2400" dirty="0" err="1" smtClean="0"/>
              <a:t>prediction</a:t>
            </a:r>
            <a:r>
              <a:rPr lang="de-AT" sz="2400" dirty="0"/>
              <a:t> </a:t>
            </a:r>
            <a:r>
              <a:rPr lang="de-AT" sz="2400" dirty="0" smtClean="0"/>
              <a:t>– </a:t>
            </a:r>
            <a:r>
              <a:rPr lang="de-AT" sz="2400" dirty="0" err="1" smtClean="0"/>
              <a:t>this</a:t>
            </a:r>
            <a:r>
              <a:rPr lang="de-AT" sz="2400" dirty="0" smtClean="0"/>
              <a:t> </a:t>
            </a:r>
            <a:r>
              <a:rPr lang="de-AT" sz="2400" dirty="0" err="1" smtClean="0"/>
              <a:t>is</a:t>
            </a:r>
            <a:r>
              <a:rPr lang="de-AT" sz="2400" dirty="0" smtClean="0"/>
              <a:t> not </a:t>
            </a:r>
            <a:r>
              <a:rPr lang="de-AT" sz="2400" dirty="0" err="1" smtClean="0"/>
              <a:t>perfectly</a:t>
            </a:r>
            <a:r>
              <a:rPr lang="de-AT" sz="2400" dirty="0" smtClean="0"/>
              <a:t> </a:t>
            </a:r>
            <a:r>
              <a:rPr lang="de-AT" sz="2400" dirty="0" err="1" smtClean="0"/>
              <a:t>correct</a:t>
            </a:r>
            <a:r>
              <a:rPr lang="de-AT" sz="2400" dirty="0" smtClean="0"/>
              <a:t> (</a:t>
            </a:r>
            <a:r>
              <a:rPr lang="de-AT" sz="2400" dirty="0" err="1" smtClean="0"/>
              <a:t>see</a:t>
            </a:r>
            <a:r>
              <a:rPr lang="de-AT" sz="2400" dirty="0" smtClean="0"/>
              <a:t> </a:t>
            </a:r>
            <a:r>
              <a:rPr lang="de-AT" sz="2400" dirty="0" err="1" smtClean="0"/>
              <a:t>Corrigendum</a:t>
            </a:r>
            <a:r>
              <a:rPr lang="de-AT" sz="2400" dirty="0" smtClean="0"/>
              <a:t> </a:t>
            </a:r>
            <a:r>
              <a:rPr lang="de-AT" sz="2400" dirty="0" err="1" smtClean="0"/>
              <a:t>of</a:t>
            </a:r>
            <a:r>
              <a:rPr lang="de-AT" sz="2400" dirty="0" smtClean="0"/>
              <a:t> </a:t>
            </a:r>
            <a:r>
              <a:rPr lang="de-AT" sz="2400" dirty="0" err="1" smtClean="0"/>
              <a:t>the</a:t>
            </a:r>
            <a:r>
              <a:rPr lang="de-AT" sz="2400" dirty="0" smtClean="0"/>
              <a:t> </a:t>
            </a:r>
            <a:r>
              <a:rPr lang="de-AT" sz="2400" dirty="0" err="1" smtClean="0"/>
              <a:t>paper</a:t>
            </a:r>
            <a:r>
              <a:rPr lang="de-AT" sz="2400" dirty="0" smtClean="0"/>
              <a:t>)</a:t>
            </a:r>
          </a:p>
          <a:p>
            <a:r>
              <a:rPr lang="de-AT" sz="2400" dirty="0" err="1" smtClean="0"/>
              <a:t>Currently</a:t>
            </a:r>
            <a:r>
              <a:rPr lang="de-AT" sz="2400" dirty="0" smtClean="0"/>
              <a:t>, </a:t>
            </a:r>
            <a:r>
              <a:rPr lang="de-AT" sz="2400" dirty="0" err="1" smtClean="0"/>
              <a:t>it</a:t>
            </a:r>
            <a:r>
              <a:rPr lang="de-AT" sz="2400" dirty="0" smtClean="0"/>
              <a:t> </a:t>
            </a:r>
            <a:r>
              <a:rPr lang="de-AT" sz="2400" dirty="0" err="1" smtClean="0"/>
              <a:t>is</a:t>
            </a:r>
            <a:r>
              <a:rPr lang="de-AT" sz="2400" dirty="0" smtClean="0"/>
              <a:t> </a:t>
            </a:r>
            <a:r>
              <a:rPr lang="de-AT" sz="2400" dirty="0" err="1" smtClean="0"/>
              <a:t>only</a:t>
            </a:r>
            <a:r>
              <a:rPr lang="de-AT" sz="2400" dirty="0" smtClean="0"/>
              <a:t> </a:t>
            </a:r>
            <a:r>
              <a:rPr lang="de-AT" sz="2400" dirty="0" err="1" smtClean="0"/>
              <a:t>possible</a:t>
            </a:r>
            <a:r>
              <a:rPr lang="de-AT" sz="2400" dirty="0" smtClean="0"/>
              <a:t> </a:t>
            </a:r>
            <a:r>
              <a:rPr lang="de-AT" sz="2400" dirty="0" err="1" smtClean="0"/>
              <a:t>with</a:t>
            </a:r>
            <a:r>
              <a:rPr lang="de-AT" sz="2400" dirty="0" smtClean="0"/>
              <a:t> </a:t>
            </a:r>
            <a:r>
              <a:rPr lang="de-AT" sz="2400" dirty="0" err="1" smtClean="0"/>
              <a:t>Bayesian</a:t>
            </a:r>
            <a:r>
              <a:rPr lang="de-AT" sz="2400" dirty="0" smtClean="0"/>
              <a:t> </a:t>
            </a:r>
            <a:r>
              <a:rPr lang="de-AT" sz="2400" dirty="0" err="1" smtClean="0"/>
              <a:t>methods</a:t>
            </a:r>
            <a:r>
              <a:rPr lang="de-AT" sz="2400" dirty="0" smtClean="0"/>
              <a:t> </a:t>
            </a:r>
            <a:r>
              <a:rPr lang="de-AT" sz="2400" dirty="0" err="1" smtClean="0"/>
              <a:t>to</a:t>
            </a:r>
            <a:r>
              <a:rPr lang="de-AT" sz="2400" dirty="0" smtClean="0"/>
              <a:t> </a:t>
            </a:r>
            <a:r>
              <a:rPr lang="de-AT" sz="2400" dirty="0" err="1" smtClean="0"/>
              <a:t>take</a:t>
            </a:r>
            <a:r>
              <a:rPr lang="de-AT" sz="2400" dirty="0" smtClean="0"/>
              <a:t> </a:t>
            </a:r>
            <a:r>
              <a:rPr lang="de-AT" sz="2400" dirty="0" err="1" smtClean="0"/>
              <a:t>into</a:t>
            </a:r>
            <a:r>
              <a:rPr lang="de-AT" sz="2400" dirty="0" smtClean="0"/>
              <a:t> </a:t>
            </a:r>
            <a:r>
              <a:rPr lang="de-AT" sz="2400" dirty="0" err="1" smtClean="0"/>
              <a:t>account</a:t>
            </a:r>
            <a:r>
              <a:rPr lang="de-AT" sz="2400" dirty="0" smtClean="0"/>
              <a:t> all </a:t>
            </a:r>
            <a:r>
              <a:rPr lang="de-AT" sz="2400" dirty="0" err="1" smtClean="0"/>
              <a:t>uncertainties</a:t>
            </a:r>
            <a:r>
              <a:rPr lang="de-AT" sz="2400" dirty="0" smtClean="0"/>
              <a:t>.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79" y="620688"/>
            <a:ext cx="8172400" cy="28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9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850"/>
            <a:ext cx="8229600" cy="678584"/>
          </a:xfrm>
        </p:spPr>
        <p:txBody>
          <a:bodyPr/>
          <a:lstStyle/>
          <a:p>
            <a:pPr algn="ctr"/>
            <a:r>
              <a:rPr lang="de-AT" sz="4400" dirty="0" smtClean="0"/>
              <a:t>NHST versus IT</a:t>
            </a:r>
            <a:endParaRPr lang="en-GB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484784"/>
            <a:ext cx="4834410" cy="53270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44308" y="6525344"/>
            <a:ext cx="1692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dirty="0" smtClean="0"/>
              <a:t>Burnham et al. 2011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25775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sz="3200" dirty="0" smtClean="0"/>
              <a:t>“A </a:t>
            </a:r>
            <a:r>
              <a:rPr lang="en-GB" sz="3200" dirty="0"/>
              <a:t>model is always an abstraction and thus strictly </a:t>
            </a:r>
            <a:r>
              <a:rPr lang="en-GB" sz="3200" dirty="0" smtClean="0"/>
              <a:t>always wrong!”</a:t>
            </a:r>
          </a:p>
          <a:p>
            <a:pPr marL="0" indent="0" algn="ctr">
              <a:buNone/>
            </a:pPr>
            <a:endParaRPr lang="en-GB" sz="3200" dirty="0"/>
          </a:p>
          <a:p>
            <a:pPr marL="0" indent="0" algn="ctr">
              <a:buNone/>
            </a:pPr>
            <a:r>
              <a:rPr lang="en-GB" sz="3200" dirty="0" smtClean="0"/>
              <a:t/>
            </a:r>
            <a:br>
              <a:rPr lang="en-GB" sz="3200" dirty="0" smtClean="0"/>
            </a:br>
            <a:r>
              <a:rPr lang="en-GB" sz="3200" dirty="0" smtClean="0"/>
              <a:t>…but some </a:t>
            </a:r>
            <a:r>
              <a:rPr lang="en-GB" sz="3200" dirty="0"/>
              <a:t>models are useful and our goal must be to search for </a:t>
            </a:r>
            <a:r>
              <a:rPr lang="en-GB" sz="3200" dirty="0" smtClean="0"/>
              <a:t>them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375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850"/>
            <a:ext cx="8229600" cy="707926"/>
          </a:xfrm>
        </p:spPr>
        <p:txBody>
          <a:bodyPr/>
          <a:lstStyle/>
          <a:p>
            <a:r>
              <a:rPr lang="de-AT" dirty="0" err="1" smtClean="0"/>
              <a:t>When</a:t>
            </a:r>
            <a:r>
              <a:rPr lang="de-AT" dirty="0" smtClean="0"/>
              <a:t> </a:t>
            </a:r>
            <a:r>
              <a:rPr lang="de-AT" dirty="0" err="1" smtClean="0"/>
              <a:t>to</a:t>
            </a:r>
            <a:r>
              <a:rPr lang="de-AT" dirty="0" smtClean="0"/>
              <a:t> </a:t>
            </a:r>
            <a:r>
              <a:rPr lang="de-AT" dirty="0" err="1" smtClean="0"/>
              <a:t>use</a:t>
            </a:r>
            <a:r>
              <a:rPr lang="de-AT" dirty="0" smtClean="0"/>
              <a:t> </a:t>
            </a:r>
            <a:r>
              <a:rPr lang="de-AT" dirty="0" err="1" smtClean="0"/>
              <a:t>what</a:t>
            </a:r>
            <a:r>
              <a:rPr lang="de-AT" dirty="0" smtClean="0"/>
              <a:t>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6961"/>
            <a:ext cx="3970784" cy="4389437"/>
          </a:xfrm>
        </p:spPr>
        <p:txBody>
          <a:bodyPr/>
          <a:lstStyle/>
          <a:p>
            <a:pPr marL="0" indent="0">
              <a:buNone/>
            </a:pPr>
            <a:r>
              <a:rPr lang="de-AT" dirty="0" smtClean="0"/>
              <a:t>NHST</a:t>
            </a:r>
          </a:p>
          <a:p>
            <a:r>
              <a:rPr lang="de-AT" dirty="0" err="1" smtClean="0"/>
              <a:t>For</a:t>
            </a:r>
            <a:r>
              <a:rPr lang="de-AT" dirty="0" smtClean="0"/>
              <a:t> </a:t>
            </a:r>
            <a:r>
              <a:rPr lang="de-AT" dirty="0" err="1" smtClean="0"/>
              <a:t>planned</a:t>
            </a:r>
            <a:r>
              <a:rPr lang="de-AT" dirty="0" smtClean="0"/>
              <a:t> </a:t>
            </a:r>
            <a:r>
              <a:rPr lang="de-AT" dirty="0" err="1" smtClean="0"/>
              <a:t>controlled</a:t>
            </a:r>
            <a:r>
              <a:rPr lang="de-AT" dirty="0" smtClean="0"/>
              <a:t> </a:t>
            </a:r>
            <a:r>
              <a:rPr lang="de-AT" dirty="0" err="1" smtClean="0"/>
              <a:t>experiements</a:t>
            </a:r>
            <a:endParaRPr lang="de-AT" dirty="0" smtClean="0"/>
          </a:p>
          <a:p>
            <a:r>
              <a:rPr lang="de-AT" dirty="0" err="1" smtClean="0"/>
              <a:t>Randomized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replicated</a:t>
            </a:r>
            <a:r>
              <a:rPr lang="de-AT" dirty="0" smtClean="0"/>
              <a:t> </a:t>
            </a:r>
            <a:r>
              <a:rPr lang="de-AT" dirty="0" err="1" smtClean="0"/>
              <a:t>treatments</a:t>
            </a:r>
            <a:endParaRPr lang="de-AT" dirty="0" smtClean="0"/>
          </a:p>
          <a:p>
            <a:r>
              <a:rPr lang="de-AT" dirty="0" err="1" smtClean="0"/>
              <a:t>Few</a:t>
            </a:r>
            <a:r>
              <a:rPr lang="de-AT" dirty="0" smtClean="0"/>
              <a:t> </a:t>
            </a:r>
            <a:r>
              <a:rPr lang="de-AT" dirty="0" err="1" smtClean="0"/>
              <a:t>treatments</a:t>
            </a:r>
            <a:r>
              <a:rPr lang="de-AT" dirty="0" smtClean="0"/>
              <a:t> (&gt;3)</a:t>
            </a:r>
          </a:p>
          <a:p>
            <a:r>
              <a:rPr lang="de-AT" dirty="0" smtClean="0"/>
              <a:t>BUT: </a:t>
            </a:r>
            <a:r>
              <a:rPr lang="de-AT" dirty="0" err="1" smtClean="0"/>
              <a:t>report</a:t>
            </a:r>
            <a:r>
              <a:rPr lang="de-AT" dirty="0" smtClean="0"/>
              <a:t> </a:t>
            </a:r>
            <a:r>
              <a:rPr lang="de-AT" dirty="0" err="1" smtClean="0"/>
              <a:t>coefficients</a:t>
            </a:r>
            <a:r>
              <a:rPr lang="de-AT" dirty="0" smtClean="0"/>
              <a:t>, not just p </a:t>
            </a:r>
            <a:r>
              <a:rPr lang="de-AT" dirty="0" err="1" smtClean="0"/>
              <a:t>and</a:t>
            </a:r>
            <a:r>
              <a:rPr lang="de-AT" dirty="0" smtClean="0"/>
              <a:t> CIs </a:t>
            </a:r>
            <a:r>
              <a:rPr lang="de-AT" dirty="0" err="1" smtClean="0"/>
              <a:t>and</a:t>
            </a:r>
            <a:r>
              <a:rPr lang="de-AT" dirty="0" smtClean="0"/>
              <a:t> R²</a:t>
            </a:r>
          </a:p>
          <a:p>
            <a:endParaRPr lang="de-AT" dirty="0"/>
          </a:p>
          <a:p>
            <a:r>
              <a:rPr lang="de-AT" dirty="0" err="1" smtClean="0"/>
              <a:t>Ideally</a:t>
            </a:r>
            <a:r>
              <a:rPr lang="de-AT" dirty="0" smtClean="0"/>
              <a:t> </a:t>
            </a:r>
            <a:r>
              <a:rPr lang="de-AT" dirty="0" err="1" smtClean="0"/>
              <a:t>we</a:t>
            </a:r>
            <a:r>
              <a:rPr lang="de-AT" dirty="0" smtClean="0"/>
              <a:t> </a:t>
            </a:r>
            <a:r>
              <a:rPr lang="de-AT" dirty="0" err="1" smtClean="0"/>
              <a:t>have</a:t>
            </a:r>
            <a:r>
              <a:rPr lang="de-AT" dirty="0" smtClean="0"/>
              <a:t> simple </a:t>
            </a:r>
            <a:r>
              <a:rPr lang="de-AT" dirty="0" err="1" smtClean="0"/>
              <a:t>experiments</a:t>
            </a:r>
            <a:endParaRPr lang="de-AT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88024" y="1628800"/>
            <a:ext cx="3970784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0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2095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AT" dirty="0" smtClean="0"/>
              <a:t>IT</a:t>
            </a:r>
          </a:p>
          <a:p>
            <a:r>
              <a:rPr lang="de-AT" dirty="0" err="1" smtClean="0"/>
              <a:t>For</a:t>
            </a:r>
            <a:r>
              <a:rPr lang="de-AT" dirty="0" smtClean="0"/>
              <a:t> </a:t>
            </a:r>
            <a:r>
              <a:rPr lang="de-AT" dirty="0" err="1" smtClean="0"/>
              <a:t>more</a:t>
            </a:r>
            <a:r>
              <a:rPr lang="de-AT" dirty="0" smtClean="0"/>
              <a:t> </a:t>
            </a:r>
            <a:r>
              <a:rPr lang="de-AT" dirty="0" err="1" smtClean="0"/>
              <a:t>complicated</a:t>
            </a:r>
            <a:r>
              <a:rPr lang="de-AT" dirty="0" smtClean="0"/>
              <a:t> </a:t>
            </a:r>
            <a:r>
              <a:rPr lang="de-AT" dirty="0" err="1" smtClean="0"/>
              <a:t>experiments</a:t>
            </a:r>
            <a:r>
              <a:rPr lang="de-AT" dirty="0"/>
              <a:t> </a:t>
            </a:r>
            <a:r>
              <a:rPr lang="de-AT" dirty="0" smtClean="0"/>
              <a:t>(e.g. </a:t>
            </a:r>
            <a:r>
              <a:rPr lang="de-AT" dirty="0" err="1" smtClean="0"/>
              <a:t>mixed</a:t>
            </a:r>
            <a:r>
              <a:rPr lang="de-AT" dirty="0" smtClean="0"/>
              <a:t> </a:t>
            </a:r>
            <a:r>
              <a:rPr lang="de-AT" dirty="0" err="1" smtClean="0"/>
              <a:t>effects</a:t>
            </a:r>
            <a:r>
              <a:rPr lang="de-AT" dirty="0" smtClean="0"/>
              <a:t>, </a:t>
            </a:r>
            <a:r>
              <a:rPr lang="de-AT" dirty="0" err="1" smtClean="0"/>
              <a:t>nested</a:t>
            </a:r>
            <a:r>
              <a:rPr lang="de-AT" dirty="0" smtClean="0"/>
              <a:t>)</a:t>
            </a:r>
          </a:p>
          <a:p>
            <a:r>
              <a:rPr lang="de-AT" dirty="0" smtClean="0"/>
              <a:t>Regression </a:t>
            </a:r>
            <a:r>
              <a:rPr lang="de-AT" dirty="0" err="1" smtClean="0"/>
              <a:t>models</a:t>
            </a:r>
            <a:endParaRPr lang="de-AT" dirty="0" smtClean="0"/>
          </a:p>
          <a:p>
            <a:r>
              <a:rPr lang="de-AT" dirty="0" err="1" smtClean="0"/>
              <a:t>Observational</a:t>
            </a:r>
            <a:r>
              <a:rPr lang="de-AT" dirty="0" smtClean="0"/>
              <a:t> </a:t>
            </a:r>
            <a:r>
              <a:rPr lang="de-AT" dirty="0" err="1" smtClean="0"/>
              <a:t>data</a:t>
            </a:r>
            <a:endParaRPr lang="de-AT" dirty="0" smtClean="0"/>
          </a:p>
          <a:p>
            <a:r>
              <a:rPr lang="de-AT" dirty="0" smtClean="0"/>
              <a:t>Also </a:t>
            </a:r>
            <a:r>
              <a:rPr lang="de-AT" dirty="0" err="1" smtClean="0"/>
              <a:t>report</a:t>
            </a:r>
            <a:r>
              <a:rPr lang="de-AT" dirty="0" smtClean="0"/>
              <a:t> </a:t>
            </a:r>
            <a:r>
              <a:rPr lang="de-AT" dirty="0" err="1" smtClean="0"/>
              <a:t>coefficients</a:t>
            </a:r>
            <a:r>
              <a:rPr lang="de-AT" dirty="0" smtClean="0"/>
              <a:t>, CIs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R²</a:t>
            </a:r>
          </a:p>
          <a:p>
            <a:endParaRPr lang="de-AT" dirty="0" smtClean="0"/>
          </a:p>
          <a:p>
            <a:r>
              <a:rPr lang="de-AT" dirty="0" smtClean="0"/>
              <a:t>Reality </a:t>
            </a:r>
            <a:r>
              <a:rPr lang="de-AT" dirty="0" err="1" smtClean="0"/>
              <a:t>often</a:t>
            </a:r>
            <a:r>
              <a:rPr lang="de-AT" dirty="0" smtClean="0"/>
              <a:t> </a:t>
            </a:r>
            <a:r>
              <a:rPr lang="de-AT" dirty="0" err="1" smtClean="0"/>
              <a:t>much</a:t>
            </a:r>
            <a:r>
              <a:rPr lang="de-AT" dirty="0" smtClean="0"/>
              <a:t> </a:t>
            </a:r>
            <a:r>
              <a:rPr lang="de-AT" dirty="0" err="1" smtClean="0"/>
              <a:t>more</a:t>
            </a:r>
            <a:r>
              <a:rPr lang="de-AT" dirty="0" smtClean="0"/>
              <a:t> </a:t>
            </a:r>
            <a:r>
              <a:rPr lang="de-AT" dirty="0" err="1" smtClean="0"/>
              <a:t>complicated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972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850"/>
            <a:ext cx="8229600" cy="707926"/>
          </a:xfrm>
        </p:spPr>
        <p:txBody>
          <a:bodyPr/>
          <a:lstStyle/>
          <a:p>
            <a:r>
              <a:rPr lang="de-AT" sz="4000" dirty="0" smtClean="0"/>
              <a:t>Further </a:t>
            </a:r>
            <a:r>
              <a:rPr lang="de-AT" sz="4000" dirty="0" err="1" smtClean="0"/>
              <a:t>information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sz="2000" dirty="0" smtClean="0"/>
              <a:t>Model </a:t>
            </a:r>
            <a:r>
              <a:rPr lang="de-AT" sz="2000" dirty="0" err="1" smtClean="0"/>
              <a:t>selection</a:t>
            </a:r>
            <a:r>
              <a:rPr lang="de-AT" sz="2000" dirty="0" smtClean="0"/>
              <a:t> </a:t>
            </a:r>
            <a:r>
              <a:rPr lang="de-AT" sz="2000" dirty="0" err="1" smtClean="0"/>
              <a:t>with</a:t>
            </a:r>
            <a:r>
              <a:rPr lang="de-AT" sz="2000" dirty="0" smtClean="0"/>
              <a:t> </a:t>
            </a:r>
            <a:r>
              <a:rPr lang="de-AT" sz="2000" dirty="0" err="1" smtClean="0"/>
              <a:t>AICc</a:t>
            </a:r>
            <a:r>
              <a:rPr lang="de-AT" sz="2000" dirty="0"/>
              <a:t/>
            </a:r>
            <a:br>
              <a:rPr lang="de-AT" sz="2000" dirty="0"/>
            </a:br>
            <a:r>
              <a:rPr lang="de-AT" sz="2000" dirty="0">
                <a:hlinkClick r:id="rId2"/>
              </a:rPr>
              <a:t>https://</a:t>
            </a:r>
            <a:r>
              <a:rPr lang="de-AT" sz="2000" dirty="0" smtClean="0">
                <a:hlinkClick r:id="rId2"/>
              </a:rPr>
              <a:t>www.youtube.com/watch?v=7XAHjm6Vy5k&amp;t=148s</a:t>
            </a:r>
            <a:endParaRPr lang="de-AT" sz="2000" dirty="0" smtClean="0"/>
          </a:p>
          <a:p>
            <a:pPr marL="0" indent="0">
              <a:buNone/>
            </a:pPr>
            <a:r>
              <a:rPr lang="de-AT" sz="2000" dirty="0" smtClean="0"/>
              <a:t>Other </a:t>
            </a:r>
            <a:r>
              <a:rPr lang="de-AT" sz="2000" dirty="0" err="1" smtClean="0"/>
              <a:t>interesting</a:t>
            </a:r>
            <a:r>
              <a:rPr lang="de-AT" sz="2000" dirty="0" smtClean="0"/>
              <a:t> </a:t>
            </a:r>
            <a:r>
              <a:rPr lang="de-AT" sz="2000" dirty="0" err="1" smtClean="0"/>
              <a:t>topics</a:t>
            </a:r>
            <a:r>
              <a:rPr lang="de-AT" sz="2000" dirty="0" smtClean="0"/>
              <a:t> </a:t>
            </a:r>
            <a:r>
              <a:rPr lang="de-AT" sz="2000" dirty="0" err="1" smtClean="0"/>
              <a:t>of</a:t>
            </a:r>
            <a:r>
              <a:rPr lang="de-AT" sz="2000" dirty="0" smtClean="0"/>
              <a:t> </a:t>
            </a:r>
            <a:r>
              <a:rPr lang="de-AT" sz="2000" dirty="0" err="1" smtClean="0"/>
              <a:t>the</a:t>
            </a:r>
            <a:r>
              <a:rPr lang="de-AT" sz="2000" dirty="0" smtClean="0"/>
              <a:t> same </a:t>
            </a:r>
            <a:r>
              <a:rPr lang="de-AT" sz="2000" dirty="0" err="1" smtClean="0"/>
              <a:t>author</a:t>
            </a:r>
            <a:r>
              <a:rPr lang="de-AT" sz="2000" dirty="0" smtClean="0"/>
              <a:t> (but I </a:t>
            </a:r>
            <a:r>
              <a:rPr lang="de-AT" sz="2000" dirty="0" err="1" smtClean="0"/>
              <a:t>did</a:t>
            </a:r>
            <a:r>
              <a:rPr lang="de-AT" sz="2000" dirty="0" smtClean="0"/>
              <a:t> not check </a:t>
            </a:r>
            <a:r>
              <a:rPr lang="de-AT" sz="2000" dirty="0" err="1" smtClean="0"/>
              <a:t>it‘s</a:t>
            </a:r>
            <a:r>
              <a:rPr lang="de-AT" sz="2000" dirty="0" smtClean="0"/>
              <a:t> </a:t>
            </a:r>
            <a:r>
              <a:rPr lang="de-AT" sz="2000" dirty="0" err="1" smtClean="0"/>
              <a:t>reliability</a:t>
            </a:r>
            <a:r>
              <a:rPr lang="de-AT" sz="2000" dirty="0" smtClean="0"/>
              <a:t>): </a:t>
            </a:r>
            <a:r>
              <a:rPr lang="de-AT" sz="2000" dirty="0">
                <a:hlinkClick r:id="rId3"/>
              </a:rPr>
              <a:t>https://</a:t>
            </a:r>
            <a:r>
              <a:rPr lang="de-AT" sz="2000" dirty="0" smtClean="0">
                <a:hlinkClick r:id="rId3"/>
              </a:rPr>
              <a:t>www.youtube.com/channel/UCExBFDFe1XbNbto0yYXaxPg</a:t>
            </a:r>
            <a:endParaRPr lang="de-AT" sz="2000" dirty="0" smtClean="0"/>
          </a:p>
          <a:p>
            <a:pPr marL="0" indent="0">
              <a:buNone/>
            </a:pPr>
            <a:endParaRPr lang="de-AT" sz="2000" dirty="0"/>
          </a:p>
          <a:p>
            <a:pPr marL="0" indent="0">
              <a:buNone/>
            </a:pPr>
            <a:r>
              <a:rPr lang="de-AT" sz="2000" dirty="0" err="1" smtClean="0"/>
              <a:t>Criticism</a:t>
            </a:r>
            <a:r>
              <a:rPr lang="de-AT" sz="2000" dirty="0" smtClean="0"/>
              <a:t> on </a:t>
            </a:r>
            <a:r>
              <a:rPr lang="de-AT" sz="2000" dirty="0" err="1" smtClean="0"/>
              <a:t>using</a:t>
            </a:r>
            <a:r>
              <a:rPr lang="de-AT" sz="2000" dirty="0" smtClean="0"/>
              <a:t> </a:t>
            </a:r>
            <a:r>
              <a:rPr lang="de-AT" sz="2000" dirty="0" smtClean="0"/>
              <a:t>AIC:</a:t>
            </a:r>
            <a:r>
              <a:rPr lang="de-AT" sz="2000" dirty="0"/>
              <a:t/>
            </a:r>
            <a:br>
              <a:rPr lang="de-AT" sz="2000" dirty="0"/>
            </a:br>
            <a:r>
              <a:rPr lang="de-AT" sz="2000" dirty="0"/>
              <a:t>https://www.youtube.com/watch?v=lEDpZmq5rBw&amp;t=305s</a:t>
            </a:r>
            <a:endParaRPr lang="de-AT" sz="2000" dirty="0" smtClean="0"/>
          </a:p>
        </p:txBody>
      </p:sp>
    </p:spTree>
    <p:extLst>
      <p:ext uri="{BB962C8B-B14F-4D97-AF65-F5344CB8AC3E}">
        <p14:creationId xmlns:p14="http://schemas.microsoft.com/office/powerpoint/2010/main" val="43082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56792"/>
            <a:ext cx="8229600" cy="4389437"/>
          </a:xfrm>
        </p:spPr>
        <p:txBody>
          <a:bodyPr/>
          <a:lstStyle/>
          <a:p>
            <a:r>
              <a:rPr lang="de-AT" dirty="0" smtClean="0"/>
              <a:t>The </a:t>
            </a:r>
            <a:r>
              <a:rPr lang="de-AT" dirty="0" err="1" smtClean="0"/>
              <a:t>more</a:t>
            </a:r>
            <a:r>
              <a:rPr lang="de-AT" dirty="0" smtClean="0"/>
              <a:t> </a:t>
            </a:r>
            <a:r>
              <a:rPr lang="de-AT" dirty="0" err="1" smtClean="0"/>
              <a:t>complex</a:t>
            </a:r>
            <a:r>
              <a:rPr lang="de-AT" dirty="0" smtClean="0"/>
              <a:t> a </a:t>
            </a:r>
            <a:r>
              <a:rPr lang="de-AT" dirty="0" err="1" smtClean="0"/>
              <a:t>model</a:t>
            </a:r>
            <a:r>
              <a:rPr lang="de-AT" dirty="0" smtClean="0"/>
              <a:t> </a:t>
            </a:r>
            <a:r>
              <a:rPr lang="de-AT" dirty="0" err="1" smtClean="0"/>
              <a:t>is</a:t>
            </a:r>
            <a:r>
              <a:rPr lang="de-AT" dirty="0" smtClean="0"/>
              <a:t>, </a:t>
            </a:r>
            <a:r>
              <a:rPr lang="de-AT" dirty="0" err="1" smtClean="0"/>
              <a:t>the</a:t>
            </a:r>
            <a:r>
              <a:rPr lang="de-AT" dirty="0" smtClean="0"/>
              <a:t> </a:t>
            </a:r>
            <a:r>
              <a:rPr lang="de-AT" dirty="0" err="1" smtClean="0"/>
              <a:t>better</a:t>
            </a:r>
            <a:r>
              <a:rPr lang="de-AT" dirty="0" smtClean="0"/>
              <a:t> </a:t>
            </a:r>
            <a:r>
              <a:rPr lang="de-AT" dirty="0" err="1" smtClean="0"/>
              <a:t>it</a:t>
            </a:r>
            <a:r>
              <a:rPr lang="de-AT" dirty="0" smtClean="0"/>
              <a:t> </a:t>
            </a:r>
            <a:r>
              <a:rPr lang="de-AT" dirty="0" err="1" smtClean="0"/>
              <a:t>fits</a:t>
            </a:r>
            <a:r>
              <a:rPr lang="de-AT" dirty="0" smtClean="0"/>
              <a:t> </a:t>
            </a:r>
            <a:r>
              <a:rPr lang="de-AT" dirty="0" err="1" smtClean="0"/>
              <a:t>the</a:t>
            </a:r>
            <a:r>
              <a:rPr lang="de-AT" dirty="0" smtClean="0"/>
              <a:t> </a:t>
            </a:r>
            <a:r>
              <a:rPr lang="de-AT" dirty="0" err="1" smtClean="0"/>
              <a:t>data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residual </a:t>
            </a:r>
            <a:r>
              <a:rPr lang="de-AT" dirty="0" err="1" smtClean="0"/>
              <a:t>plots</a:t>
            </a:r>
            <a:r>
              <a:rPr lang="de-AT" dirty="0" smtClean="0"/>
              <a:t>…</a:t>
            </a:r>
          </a:p>
          <a:p>
            <a:r>
              <a:rPr lang="de-AT" dirty="0" smtClean="0"/>
              <a:t>…but at </a:t>
            </a:r>
            <a:r>
              <a:rPr lang="de-AT" dirty="0" err="1" smtClean="0"/>
              <a:t>what</a:t>
            </a:r>
            <a:r>
              <a:rPr lang="de-AT" dirty="0" smtClean="0"/>
              <a:t> </a:t>
            </a:r>
            <a:r>
              <a:rPr lang="de-AT" dirty="0" err="1" smtClean="0"/>
              <a:t>point</a:t>
            </a:r>
            <a:r>
              <a:rPr lang="de-AT" dirty="0" smtClean="0"/>
              <a:t> do </a:t>
            </a:r>
            <a:r>
              <a:rPr lang="de-AT" dirty="0" err="1" smtClean="0"/>
              <a:t>we</a:t>
            </a:r>
            <a:r>
              <a:rPr lang="de-AT" dirty="0" smtClean="0"/>
              <a:t> </a:t>
            </a:r>
            <a:r>
              <a:rPr lang="de-AT" dirty="0" err="1" smtClean="0"/>
              <a:t>stop</a:t>
            </a:r>
            <a:r>
              <a:rPr lang="de-AT" dirty="0" smtClean="0"/>
              <a:t> </a:t>
            </a:r>
            <a:r>
              <a:rPr lang="de-AT" dirty="0" err="1" smtClean="0"/>
              <a:t>adding</a:t>
            </a:r>
            <a:r>
              <a:rPr lang="de-AT" dirty="0" smtClean="0"/>
              <a:t> </a:t>
            </a:r>
            <a:r>
              <a:rPr lang="de-AT" dirty="0" err="1" smtClean="0"/>
              <a:t>complexity</a:t>
            </a:r>
            <a:r>
              <a:rPr lang="de-AT" dirty="0" smtClean="0"/>
              <a:t>?</a:t>
            </a:r>
          </a:p>
          <a:p>
            <a:endParaRPr lang="de-AT" dirty="0"/>
          </a:p>
          <a:p>
            <a:r>
              <a:rPr lang="de-AT" dirty="0" err="1" smtClean="0"/>
              <a:t>There</a:t>
            </a:r>
            <a:r>
              <a:rPr lang="de-AT" dirty="0" smtClean="0"/>
              <a:t> </a:t>
            </a:r>
            <a:r>
              <a:rPr lang="de-AT" dirty="0" err="1" smtClean="0"/>
              <a:t>is</a:t>
            </a:r>
            <a:r>
              <a:rPr lang="de-AT" dirty="0" smtClean="0"/>
              <a:t> </a:t>
            </a:r>
            <a:r>
              <a:rPr lang="de-AT" dirty="0" err="1" smtClean="0"/>
              <a:t>no</a:t>
            </a:r>
            <a:r>
              <a:rPr lang="de-AT" dirty="0" smtClean="0"/>
              <a:t> </a:t>
            </a:r>
            <a:r>
              <a:rPr lang="de-AT" dirty="0" err="1" smtClean="0"/>
              <a:t>unique</a:t>
            </a:r>
            <a:r>
              <a:rPr lang="de-AT" dirty="0" smtClean="0"/>
              <a:t> </a:t>
            </a:r>
            <a:r>
              <a:rPr lang="de-AT" dirty="0" err="1" smtClean="0"/>
              <a:t>answer</a:t>
            </a:r>
            <a:r>
              <a:rPr lang="de-AT" dirty="0" smtClean="0"/>
              <a:t> </a:t>
            </a:r>
            <a:r>
              <a:rPr lang="de-AT" dirty="0" err="1" smtClean="0"/>
              <a:t>to</a:t>
            </a:r>
            <a:r>
              <a:rPr lang="de-AT" dirty="0" smtClean="0"/>
              <a:t> </a:t>
            </a:r>
            <a:r>
              <a:rPr lang="de-AT" dirty="0" err="1" smtClean="0"/>
              <a:t>this</a:t>
            </a:r>
            <a:r>
              <a:rPr lang="de-AT" dirty="0" smtClean="0"/>
              <a:t> </a:t>
            </a:r>
            <a:r>
              <a:rPr lang="de-AT" dirty="0" err="1" smtClean="0"/>
              <a:t>question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90" y="4634139"/>
            <a:ext cx="7047619" cy="177777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11560" y="6525344"/>
            <a:ext cx="7992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https://docs.aws.amazon.com/machine-learning/latest/dg/model-fit-underfitting-vs-overfitting.html</a:t>
            </a:r>
          </a:p>
        </p:txBody>
      </p:sp>
    </p:spTree>
    <p:extLst>
      <p:ext uri="{BB962C8B-B14F-4D97-AF65-F5344CB8AC3E}">
        <p14:creationId xmlns:p14="http://schemas.microsoft.com/office/powerpoint/2010/main" val="295209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651098"/>
          </a:xfrm>
        </p:spPr>
        <p:txBody>
          <a:bodyPr/>
          <a:lstStyle/>
          <a:p>
            <a:r>
              <a:rPr lang="de-AT" sz="3600" dirty="0" smtClean="0"/>
              <a:t>Null </a:t>
            </a:r>
            <a:r>
              <a:rPr lang="de-AT" sz="3600" dirty="0" err="1" smtClean="0"/>
              <a:t>hypthesis</a:t>
            </a:r>
            <a:r>
              <a:rPr lang="de-AT" sz="3600" dirty="0" smtClean="0"/>
              <a:t> </a:t>
            </a:r>
            <a:r>
              <a:rPr lang="de-AT" sz="3600" dirty="0" err="1" smtClean="0"/>
              <a:t>significance</a:t>
            </a:r>
            <a:r>
              <a:rPr lang="de-AT" sz="3600" dirty="0" smtClean="0"/>
              <a:t> </a:t>
            </a:r>
            <a:r>
              <a:rPr lang="de-AT" sz="3600" dirty="0" err="1" smtClean="0"/>
              <a:t>testing</a:t>
            </a:r>
            <a:r>
              <a:rPr lang="de-AT" sz="3600" dirty="0" smtClean="0"/>
              <a:t> (NHST)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89437"/>
          </a:xfrm>
        </p:spPr>
        <p:txBody>
          <a:bodyPr/>
          <a:lstStyle/>
          <a:p>
            <a:pPr marL="0" indent="0">
              <a:buNone/>
            </a:pPr>
            <a:r>
              <a:rPr lang="de-AT" dirty="0" smtClean="0"/>
              <a:t>NHST </a:t>
            </a:r>
            <a:r>
              <a:rPr lang="de-AT" dirty="0" err="1" smtClean="0"/>
              <a:t>expects</a:t>
            </a:r>
            <a:r>
              <a:rPr lang="de-AT" dirty="0" smtClean="0"/>
              <a:t> </a:t>
            </a:r>
            <a:r>
              <a:rPr lang="de-AT" dirty="0" err="1" smtClean="0"/>
              <a:t>mean</a:t>
            </a:r>
            <a:r>
              <a:rPr lang="de-AT" dirty="0" smtClean="0"/>
              <a:t> = </a:t>
            </a:r>
            <a:r>
              <a:rPr lang="de-AT" dirty="0" smtClean="0">
                <a:latin typeface="+mj-lt"/>
              </a:rPr>
              <a:t>0</a:t>
            </a:r>
            <a:r>
              <a:rPr lang="de-AT" dirty="0" smtClean="0"/>
              <a:t> </a:t>
            </a:r>
            <a:r>
              <a:rPr lang="de-AT" dirty="0" err="1" smtClean="0"/>
              <a:t>or</a:t>
            </a:r>
            <a:r>
              <a:rPr lang="de-AT" dirty="0" smtClean="0"/>
              <a:t> </a:t>
            </a:r>
            <a:r>
              <a:rPr lang="de-AT" dirty="0" err="1" smtClean="0"/>
              <a:t>difference</a:t>
            </a:r>
            <a:r>
              <a:rPr lang="de-AT" dirty="0" smtClean="0"/>
              <a:t> = </a:t>
            </a:r>
            <a:r>
              <a:rPr lang="de-AT" dirty="0" smtClean="0">
                <a:latin typeface="+mj-lt"/>
              </a:rPr>
              <a:t>0</a:t>
            </a:r>
          </a:p>
          <a:p>
            <a:pPr marL="0" indent="0">
              <a:buNone/>
            </a:pPr>
            <a:r>
              <a:rPr lang="de-AT" dirty="0" err="1" smtClean="0">
                <a:latin typeface="+mj-lt"/>
              </a:rPr>
              <a:t>Complaints</a:t>
            </a:r>
            <a:r>
              <a:rPr lang="de-AT" dirty="0" smtClean="0">
                <a:latin typeface="+mj-lt"/>
              </a:rPr>
              <a:t>:</a:t>
            </a:r>
          </a:p>
          <a:p>
            <a:r>
              <a:rPr lang="de-AT" dirty="0" err="1" smtClean="0">
                <a:latin typeface="+mj-lt"/>
              </a:rPr>
              <a:t>Arbitrary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judgement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concerning“statistical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significance</a:t>
            </a:r>
            <a:r>
              <a:rPr lang="de-AT" dirty="0" smtClean="0">
                <a:latin typeface="+mj-lt"/>
              </a:rPr>
              <a:t>“</a:t>
            </a:r>
          </a:p>
          <a:p>
            <a:r>
              <a:rPr lang="de-AT" dirty="0" err="1" smtClean="0">
                <a:latin typeface="+mj-lt"/>
              </a:rPr>
              <a:t>Confusing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scientific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hypothesis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with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statistic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hypothesis</a:t>
            </a:r>
            <a:r>
              <a:rPr lang="de-AT" dirty="0" smtClean="0">
                <a:latin typeface="+mj-lt"/>
              </a:rPr>
              <a:t> </a:t>
            </a:r>
            <a:r>
              <a:rPr lang="de-AT" sz="2200" dirty="0" smtClean="0">
                <a:latin typeface="+mj-lt"/>
              </a:rPr>
              <a:t>(</a:t>
            </a:r>
            <a:r>
              <a:rPr lang="de-AT" sz="2200" dirty="0" err="1" smtClean="0">
                <a:latin typeface="+mj-lt"/>
              </a:rPr>
              <a:t>running</a:t>
            </a:r>
            <a:r>
              <a:rPr lang="de-AT" sz="2200" dirty="0" smtClean="0">
                <a:latin typeface="+mj-lt"/>
              </a:rPr>
              <a:t> after a </a:t>
            </a:r>
            <a:r>
              <a:rPr lang="de-AT" sz="2200" dirty="0" err="1" smtClean="0">
                <a:latin typeface="+mj-lt"/>
              </a:rPr>
              <a:t>nice</a:t>
            </a:r>
            <a:r>
              <a:rPr lang="de-AT" sz="2200" dirty="0" smtClean="0">
                <a:latin typeface="+mj-lt"/>
              </a:rPr>
              <a:t> p-</a:t>
            </a:r>
            <a:r>
              <a:rPr lang="de-AT" sz="2200" dirty="0" err="1" smtClean="0">
                <a:latin typeface="+mj-lt"/>
              </a:rPr>
              <a:t>value</a:t>
            </a:r>
            <a:r>
              <a:rPr lang="de-AT" sz="2200" dirty="0" smtClean="0">
                <a:latin typeface="+mj-lt"/>
              </a:rPr>
              <a:t> </a:t>
            </a:r>
            <a:r>
              <a:rPr lang="de-AT" sz="2200" dirty="0" err="1" smtClean="0">
                <a:latin typeface="+mj-lt"/>
              </a:rPr>
              <a:t>is</a:t>
            </a:r>
            <a:r>
              <a:rPr lang="de-AT" sz="2200" dirty="0" smtClean="0">
                <a:latin typeface="+mj-lt"/>
              </a:rPr>
              <a:t> not </a:t>
            </a:r>
            <a:r>
              <a:rPr lang="de-AT" sz="2200" dirty="0" err="1" smtClean="0">
                <a:latin typeface="+mj-lt"/>
              </a:rPr>
              <a:t>really</a:t>
            </a:r>
            <a:r>
              <a:rPr lang="de-AT" sz="2200" dirty="0" smtClean="0">
                <a:latin typeface="+mj-lt"/>
              </a:rPr>
              <a:t> a </a:t>
            </a:r>
            <a:r>
              <a:rPr lang="de-AT" sz="2200" dirty="0" err="1" smtClean="0">
                <a:latin typeface="+mj-lt"/>
              </a:rPr>
              <a:t>scientific</a:t>
            </a:r>
            <a:r>
              <a:rPr lang="de-AT" sz="2200" dirty="0" smtClean="0">
                <a:latin typeface="+mj-lt"/>
              </a:rPr>
              <a:t> </a:t>
            </a:r>
            <a:r>
              <a:rPr lang="de-AT" sz="2200" dirty="0" err="1" smtClean="0">
                <a:latin typeface="+mj-lt"/>
              </a:rPr>
              <a:t>hypothesis</a:t>
            </a:r>
            <a:r>
              <a:rPr lang="de-AT" sz="2200" dirty="0" smtClean="0">
                <a:latin typeface="+mj-lt"/>
              </a:rPr>
              <a:t> </a:t>
            </a:r>
            <a:r>
              <a:rPr lang="de-AT" sz="2200" dirty="0" err="1" smtClean="0">
                <a:latin typeface="+mj-lt"/>
              </a:rPr>
              <a:t>and</a:t>
            </a:r>
            <a:r>
              <a:rPr lang="de-AT" sz="2200" dirty="0" smtClean="0">
                <a:latin typeface="+mj-lt"/>
              </a:rPr>
              <a:t> a null </a:t>
            </a:r>
            <a:r>
              <a:rPr lang="de-AT" sz="2200" dirty="0" err="1" smtClean="0">
                <a:latin typeface="+mj-lt"/>
              </a:rPr>
              <a:t>hypothesis</a:t>
            </a:r>
            <a:r>
              <a:rPr lang="de-AT" sz="2200" dirty="0" smtClean="0">
                <a:latin typeface="+mj-lt"/>
              </a:rPr>
              <a:t> </a:t>
            </a:r>
            <a:r>
              <a:rPr lang="de-AT" sz="2200" dirty="0" err="1" smtClean="0">
                <a:latin typeface="+mj-lt"/>
              </a:rPr>
              <a:t>is</a:t>
            </a:r>
            <a:r>
              <a:rPr lang="de-AT" sz="2200" dirty="0" smtClean="0">
                <a:latin typeface="+mj-lt"/>
              </a:rPr>
              <a:t> a </a:t>
            </a:r>
            <a:r>
              <a:rPr lang="de-AT" sz="2200" dirty="0" err="1" smtClean="0">
                <a:latin typeface="+mj-lt"/>
              </a:rPr>
              <a:t>statistical</a:t>
            </a:r>
            <a:r>
              <a:rPr lang="de-AT" sz="2200" dirty="0" smtClean="0">
                <a:latin typeface="+mj-lt"/>
              </a:rPr>
              <a:t> </a:t>
            </a:r>
            <a:r>
              <a:rPr lang="de-AT" sz="2200" dirty="0" err="1" smtClean="0">
                <a:latin typeface="+mj-lt"/>
              </a:rPr>
              <a:t>test</a:t>
            </a:r>
            <a:r>
              <a:rPr lang="de-AT" sz="2200" dirty="0" smtClean="0">
                <a:latin typeface="+mj-lt"/>
              </a:rPr>
              <a:t> </a:t>
            </a:r>
            <a:r>
              <a:rPr lang="de-AT" sz="2200" dirty="0" err="1" smtClean="0">
                <a:latin typeface="+mj-lt"/>
              </a:rPr>
              <a:t>rather</a:t>
            </a:r>
            <a:r>
              <a:rPr lang="de-AT" sz="2200" dirty="0" smtClean="0">
                <a:latin typeface="+mj-lt"/>
              </a:rPr>
              <a:t> like a </a:t>
            </a:r>
            <a:r>
              <a:rPr lang="de-AT" sz="2200" dirty="0" err="1" smtClean="0">
                <a:latin typeface="+mj-lt"/>
              </a:rPr>
              <a:t>tool</a:t>
            </a:r>
            <a:r>
              <a:rPr lang="de-AT" sz="2200" dirty="0" smtClean="0">
                <a:latin typeface="+mj-lt"/>
              </a:rPr>
              <a:t> but not </a:t>
            </a:r>
            <a:r>
              <a:rPr lang="de-AT" sz="2200" dirty="0" err="1" smtClean="0">
                <a:latin typeface="+mj-lt"/>
              </a:rPr>
              <a:t>what</a:t>
            </a:r>
            <a:r>
              <a:rPr lang="de-AT" sz="2200" dirty="0" smtClean="0">
                <a:latin typeface="+mj-lt"/>
              </a:rPr>
              <a:t> </a:t>
            </a:r>
            <a:r>
              <a:rPr lang="de-AT" sz="2200" dirty="0" err="1" smtClean="0">
                <a:latin typeface="+mj-lt"/>
              </a:rPr>
              <a:t>is</a:t>
            </a:r>
            <a:r>
              <a:rPr lang="de-AT" sz="2200" dirty="0" smtClean="0">
                <a:latin typeface="+mj-lt"/>
              </a:rPr>
              <a:t> </a:t>
            </a:r>
            <a:r>
              <a:rPr lang="de-AT" sz="2200" dirty="0" err="1" smtClean="0">
                <a:latin typeface="+mj-lt"/>
              </a:rPr>
              <a:t>driving</a:t>
            </a:r>
            <a:r>
              <a:rPr lang="de-AT" sz="2200" dirty="0" smtClean="0">
                <a:latin typeface="+mj-lt"/>
              </a:rPr>
              <a:t> </a:t>
            </a:r>
            <a:r>
              <a:rPr lang="de-AT" sz="2200" dirty="0" err="1" smtClean="0">
                <a:latin typeface="+mj-lt"/>
              </a:rPr>
              <a:t>us</a:t>
            </a:r>
            <a:r>
              <a:rPr lang="de-AT" sz="2200" dirty="0" smtClean="0">
                <a:latin typeface="+mj-lt"/>
              </a:rPr>
              <a:t> </a:t>
            </a:r>
            <a:r>
              <a:rPr lang="de-AT" sz="2200" dirty="0" err="1" smtClean="0">
                <a:latin typeface="+mj-lt"/>
              </a:rPr>
              <a:t>to</a:t>
            </a:r>
            <a:r>
              <a:rPr lang="de-AT" sz="2200" dirty="0" smtClean="0">
                <a:latin typeface="+mj-lt"/>
              </a:rPr>
              <a:t> do </a:t>
            </a:r>
            <a:r>
              <a:rPr lang="de-AT" sz="2200" dirty="0" err="1" smtClean="0">
                <a:latin typeface="+mj-lt"/>
              </a:rPr>
              <a:t>science</a:t>
            </a:r>
            <a:r>
              <a:rPr lang="de-AT" sz="2200" dirty="0" smtClean="0">
                <a:latin typeface="+mj-lt"/>
              </a:rPr>
              <a:t>)</a:t>
            </a:r>
          </a:p>
          <a:p>
            <a:r>
              <a:rPr lang="de-AT" dirty="0" smtClean="0">
                <a:latin typeface="+mj-lt"/>
              </a:rPr>
              <a:t>Null </a:t>
            </a:r>
            <a:r>
              <a:rPr lang="de-AT" dirty="0" err="1" smtClean="0">
                <a:latin typeface="+mj-lt"/>
              </a:rPr>
              <a:t>can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be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biologically</a:t>
            </a:r>
            <a:r>
              <a:rPr lang="de-AT" dirty="0" smtClean="0">
                <a:latin typeface="+mj-lt"/>
              </a:rPr>
              <a:t> trivial</a:t>
            </a:r>
          </a:p>
          <a:p>
            <a:r>
              <a:rPr lang="de-AT" dirty="0" err="1" smtClean="0">
                <a:latin typeface="+mj-lt"/>
              </a:rPr>
              <a:t>Only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single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hypothesis</a:t>
            </a:r>
            <a:r>
              <a:rPr lang="de-AT" dirty="0" smtClean="0">
                <a:latin typeface="+mj-lt"/>
              </a:rPr>
              <a:t> – </a:t>
            </a:r>
            <a:r>
              <a:rPr lang="de-AT" dirty="0" err="1" smtClean="0">
                <a:latin typeface="+mj-lt"/>
              </a:rPr>
              <a:t>no</a:t>
            </a:r>
            <a:r>
              <a:rPr lang="de-AT" dirty="0" smtClean="0">
                <a:latin typeface="+mj-lt"/>
              </a:rPr>
              <a:t> multi-</a:t>
            </a:r>
            <a:r>
              <a:rPr lang="de-AT" dirty="0" err="1" smtClean="0">
                <a:latin typeface="+mj-lt"/>
              </a:rPr>
              <a:t>hypotheses</a:t>
            </a:r>
            <a:endParaRPr lang="de-AT" dirty="0" smtClean="0">
              <a:latin typeface="+mj-lt"/>
            </a:endParaRPr>
          </a:p>
          <a:p>
            <a:r>
              <a:rPr lang="de-AT" dirty="0" smtClean="0">
                <a:latin typeface="+mj-lt"/>
              </a:rPr>
              <a:t>P-</a:t>
            </a:r>
            <a:r>
              <a:rPr lang="de-AT" dirty="0" err="1" smtClean="0">
                <a:latin typeface="+mj-lt"/>
              </a:rPr>
              <a:t>value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focus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often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leads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to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forgetting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about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effect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size</a:t>
            </a:r>
            <a:r>
              <a:rPr lang="de-AT" dirty="0" smtClean="0">
                <a:latin typeface="+mj-lt"/>
              </a:rPr>
              <a:t> (</a:t>
            </a:r>
            <a:r>
              <a:rPr lang="de-AT" dirty="0" err="1" smtClean="0">
                <a:latin typeface="+mj-lt"/>
              </a:rPr>
              <a:t>coefficients</a:t>
            </a:r>
            <a:r>
              <a:rPr lang="de-AT" dirty="0" smtClean="0">
                <a:latin typeface="+mj-lt"/>
              </a:rPr>
              <a:t>) </a:t>
            </a:r>
            <a:r>
              <a:rPr lang="de-AT" dirty="0" err="1" smtClean="0">
                <a:latin typeface="+mj-lt"/>
              </a:rPr>
              <a:t>and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model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strength</a:t>
            </a:r>
            <a:r>
              <a:rPr lang="de-AT" dirty="0" smtClean="0">
                <a:latin typeface="+mj-lt"/>
              </a:rPr>
              <a:t> (R²)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682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sz="2400" dirty="0" err="1" smtClean="0"/>
              <a:t>Allows</a:t>
            </a:r>
            <a:r>
              <a:rPr lang="de-AT" sz="2400" dirty="0" smtClean="0"/>
              <a:t> </a:t>
            </a:r>
            <a:r>
              <a:rPr lang="de-AT" sz="2400" dirty="0" err="1" smtClean="0"/>
              <a:t>to</a:t>
            </a:r>
            <a:r>
              <a:rPr lang="de-AT" sz="2400" dirty="0" smtClean="0"/>
              <a:t> </a:t>
            </a:r>
            <a:r>
              <a:rPr lang="de-AT" sz="2400" dirty="0" err="1" smtClean="0"/>
              <a:t>define</a:t>
            </a:r>
            <a:r>
              <a:rPr lang="de-AT" sz="2400" dirty="0" smtClean="0"/>
              <a:t> </a:t>
            </a:r>
            <a:r>
              <a:rPr lang="de-AT" sz="2400" dirty="0" err="1" smtClean="0"/>
              <a:t>several</a:t>
            </a:r>
            <a:r>
              <a:rPr lang="de-AT" sz="2400" dirty="0" smtClean="0"/>
              <a:t> plausible alternative </a:t>
            </a:r>
            <a:r>
              <a:rPr lang="de-AT" sz="2400" dirty="0" err="1" smtClean="0"/>
              <a:t>hypothesis</a:t>
            </a:r>
            <a:endParaRPr lang="de-AT" sz="2400" dirty="0" smtClean="0"/>
          </a:p>
          <a:p>
            <a:pPr>
              <a:spcBef>
                <a:spcPts val="600"/>
              </a:spcBef>
            </a:pPr>
            <a:r>
              <a:rPr lang="de-AT" sz="2400" dirty="0" err="1" smtClean="0"/>
              <a:t>Strength</a:t>
            </a:r>
            <a:r>
              <a:rPr lang="de-AT" sz="2400" dirty="0" smtClean="0"/>
              <a:t> </a:t>
            </a:r>
            <a:r>
              <a:rPr lang="de-AT" sz="2400" dirty="0" err="1" smtClean="0"/>
              <a:t>of</a:t>
            </a:r>
            <a:r>
              <a:rPr lang="de-AT" sz="2400" dirty="0" smtClean="0"/>
              <a:t> </a:t>
            </a:r>
            <a:r>
              <a:rPr lang="de-AT" sz="2400" dirty="0" err="1" smtClean="0"/>
              <a:t>evidence</a:t>
            </a:r>
            <a:r>
              <a:rPr lang="de-AT" sz="2400" dirty="0" smtClean="0"/>
              <a:t> </a:t>
            </a:r>
            <a:r>
              <a:rPr lang="de-AT" sz="2400" dirty="0" err="1" smtClean="0"/>
              <a:t>can</a:t>
            </a:r>
            <a:r>
              <a:rPr lang="de-AT" sz="2400" dirty="0" smtClean="0"/>
              <a:t> </a:t>
            </a:r>
            <a:r>
              <a:rPr lang="de-AT" sz="2400" dirty="0" err="1" smtClean="0"/>
              <a:t>be</a:t>
            </a:r>
            <a:r>
              <a:rPr lang="de-AT" sz="2400" dirty="0" smtClean="0"/>
              <a:t> </a:t>
            </a:r>
            <a:r>
              <a:rPr lang="de-AT" sz="2400" dirty="0" err="1" smtClean="0"/>
              <a:t>obtained</a:t>
            </a:r>
            <a:r>
              <a:rPr lang="de-AT" sz="2400" dirty="0" smtClean="0"/>
              <a:t> </a:t>
            </a:r>
            <a:r>
              <a:rPr lang="de-AT" sz="2400" dirty="0" err="1" smtClean="0"/>
              <a:t>for</a:t>
            </a:r>
            <a:r>
              <a:rPr lang="de-AT" sz="2400" dirty="0" smtClean="0"/>
              <a:t> </a:t>
            </a:r>
            <a:r>
              <a:rPr lang="de-AT" sz="2400" dirty="0" err="1" smtClean="0"/>
              <a:t>each</a:t>
            </a:r>
            <a:r>
              <a:rPr lang="de-AT" sz="2400" dirty="0" smtClean="0"/>
              <a:t> </a:t>
            </a:r>
            <a:r>
              <a:rPr lang="de-AT" sz="2400" dirty="0" err="1" smtClean="0"/>
              <a:t>hypothesis</a:t>
            </a:r>
            <a:r>
              <a:rPr lang="de-AT" sz="2400" dirty="0" smtClean="0"/>
              <a:t/>
            </a:r>
            <a:br>
              <a:rPr lang="de-AT" sz="2400" dirty="0" smtClean="0"/>
            </a:br>
            <a:r>
              <a:rPr lang="de-AT" sz="2400" dirty="0" smtClean="0"/>
              <a:t>-&gt; </a:t>
            </a:r>
            <a:r>
              <a:rPr lang="de-AT" sz="2400" dirty="0" err="1" smtClean="0"/>
              <a:t>ranking</a:t>
            </a:r>
            <a:endParaRPr lang="de-AT" sz="2400" dirty="0" smtClean="0"/>
          </a:p>
          <a:p>
            <a:pPr>
              <a:spcBef>
                <a:spcPts val="600"/>
              </a:spcBef>
            </a:pPr>
            <a:endParaRPr lang="de-AT" sz="2400" dirty="0" smtClean="0"/>
          </a:p>
          <a:p>
            <a:pPr marL="0" indent="0">
              <a:spcBef>
                <a:spcPts val="600"/>
              </a:spcBef>
              <a:buNone/>
            </a:pPr>
            <a:r>
              <a:rPr lang="de-AT" sz="2400" dirty="0" err="1" smtClean="0"/>
              <a:t>Which</a:t>
            </a:r>
            <a:r>
              <a:rPr lang="de-AT" sz="2400" dirty="0" smtClean="0"/>
              <a:t> </a:t>
            </a:r>
            <a:r>
              <a:rPr lang="de-AT" sz="2400" dirty="0" err="1" smtClean="0"/>
              <a:t>model</a:t>
            </a:r>
            <a:r>
              <a:rPr lang="de-AT" sz="2400" dirty="0" smtClean="0"/>
              <a:t> </a:t>
            </a:r>
            <a:r>
              <a:rPr lang="de-AT" sz="2400" dirty="0" err="1" smtClean="0"/>
              <a:t>is</a:t>
            </a:r>
            <a:r>
              <a:rPr lang="de-AT" sz="2400" dirty="0" smtClean="0"/>
              <a:t> </a:t>
            </a:r>
            <a:r>
              <a:rPr lang="de-AT" sz="2400" dirty="0" err="1" smtClean="0"/>
              <a:t>the</a:t>
            </a:r>
            <a:r>
              <a:rPr lang="de-AT" sz="2400" dirty="0" smtClean="0"/>
              <a:t> 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de-AT" sz="2400" dirty="0" smtClean="0"/>
              <a:t>least </a:t>
            </a:r>
            <a:r>
              <a:rPr lang="de-AT" sz="2400" dirty="0" err="1" smtClean="0"/>
              <a:t>bad</a:t>
            </a:r>
            <a:r>
              <a:rPr lang="de-AT" sz="2400" dirty="0" smtClean="0"/>
              <a:t> (</a:t>
            </a:r>
            <a:r>
              <a:rPr lang="de-AT" sz="2400" dirty="0" err="1" smtClean="0"/>
              <a:t>best</a:t>
            </a:r>
            <a:r>
              <a:rPr lang="de-AT" sz="2400" dirty="0" smtClean="0"/>
              <a:t>) </a:t>
            </a:r>
            <a:r>
              <a:rPr lang="de-AT" sz="2400" dirty="0" err="1" smtClean="0"/>
              <a:t>or</a:t>
            </a:r>
            <a:endParaRPr lang="de-AT" sz="2400" dirty="0" smtClean="0"/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de-AT" sz="2400" dirty="0" err="1" smtClean="0"/>
              <a:t>most</a:t>
            </a:r>
            <a:r>
              <a:rPr lang="de-AT" sz="2400" dirty="0" smtClean="0"/>
              <a:t> plausible </a:t>
            </a:r>
            <a:r>
              <a:rPr lang="de-AT" sz="2400" dirty="0" err="1" smtClean="0"/>
              <a:t>or</a:t>
            </a:r>
            <a:endParaRPr lang="de-AT" sz="2400" dirty="0" smtClean="0"/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de-AT" sz="2400" dirty="0" err="1" smtClean="0"/>
              <a:t>most</a:t>
            </a:r>
            <a:r>
              <a:rPr lang="de-AT" sz="2400" dirty="0" smtClean="0"/>
              <a:t> </a:t>
            </a:r>
            <a:r>
              <a:rPr lang="de-AT" sz="2400" dirty="0" err="1" smtClean="0"/>
              <a:t>efficient</a:t>
            </a:r>
            <a:r>
              <a:rPr lang="de-AT" sz="2400" dirty="0" smtClean="0"/>
              <a:t> </a:t>
            </a:r>
            <a:r>
              <a:rPr lang="de-AT" sz="2400" dirty="0" err="1" smtClean="0"/>
              <a:t>or</a:t>
            </a:r>
            <a:endParaRPr lang="de-AT" sz="2400" dirty="0" smtClean="0"/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de-AT" sz="2400" dirty="0" err="1" smtClean="0"/>
              <a:t>most</a:t>
            </a:r>
            <a:r>
              <a:rPr lang="de-AT" sz="2400" dirty="0" smtClean="0"/>
              <a:t> </a:t>
            </a:r>
            <a:r>
              <a:rPr lang="de-AT" sz="2400" dirty="0" err="1" smtClean="0"/>
              <a:t>likely</a:t>
            </a:r>
            <a:r>
              <a:rPr lang="de-AT" sz="2400" dirty="0" smtClean="0"/>
              <a:t> </a:t>
            </a:r>
            <a:r>
              <a:rPr lang="de-AT" sz="2400" dirty="0" err="1" smtClean="0"/>
              <a:t>to</a:t>
            </a:r>
            <a:r>
              <a:rPr lang="de-AT" sz="2400" dirty="0" smtClean="0"/>
              <a:t> </a:t>
            </a:r>
            <a:r>
              <a:rPr lang="de-AT" sz="2400" dirty="0" err="1" smtClean="0"/>
              <a:t>be</a:t>
            </a:r>
            <a:r>
              <a:rPr lang="de-AT" sz="2400" dirty="0" smtClean="0"/>
              <a:t> </a:t>
            </a:r>
            <a:r>
              <a:rPr lang="de-AT" sz="2400" dirty="0" err="1" smtClean="0"/>
              <a:t>truthful</a:t>
            </a:r>
            <a:r>
              <a:rPr lang="de-AT" sz="2400" dirty="0" smtClean="0"/>
              <a:t> </a:t>
            </a:r>
            <a:r>
              <a:rPr lang="de-AT" sz="2400" dirty="0" err="1" smtClean="0"/>
              <a:t>model</a:t>
            </a:r>
            <a:endParaRPr lang="de-AT" sz="2400" dirty="0"/>
          </a:p>
          <a:p>
            <a:pPr marL="0" indent="0">
              <a:spcBef>
                <a:spcPts val="0"/>
              </a:spcBef>
              <a:buNone/>
            </a:pPr>
            <a:r>
              <a:rPr lang="de-AT" sz="2400" dirty="0" err="1" smtClean="0"/>
              <a:t>among</a:t>
            </a:r>
            <a:r>
              <a:rPr lang="de-AT" sz="2400" dirty="0" smtClean="0"/>
              <a:t> all </a:t>
            </a:r>
            <a:r>
              <a:rPr lang="de-AT" sz="2400" dirty="0" err="1" smtClean="0"/>
              <a:t>models</a:t>
            </a:r>
            <a:r>
              <a:rPr lang="de-AT" sz="2400" dirty="0" smtClean="0"/>
              <a:t> in </a:t>
            </a:r>
            <a:r>
              <a:rPr lang="de-AT" sz="2400" dirty="0" err="1" smtClean="0"/>
              <a:t>the</a:t>
            </a:r>
            <a:r>
              <a:rPr lang="de-AT" sz="2400" dirty="0" smtClean="0"/>
              <a:t> </a:t>
            </a:r>
            <a:r>
              <a:rPr lang="de-AT" sz="2400" dirty="0" err="1" smtClean="0"/>
              <a:t>list</a:t>
            </a:r>
            <a:r>
              <a:rPr lang="de-AT" sz="2400" dirty="0" smtClean="0"/>
              <a:t>?</a:t>
            </a:r>
          </a:p>
          <a:p>
            <a:endParaRPr lang="de-AT" dirty="0" smtClean="0"/>
          </a:p>
          <a:p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908720"/>
            <a:ext cx="8229600" cy="651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r>
              <a:rPr lang="de-AT" sz="3600" dirty="0" smtClean="0"/>
              <a:t>Information </a:t>
            </a:r>
            <a:r>
              <a:rPr lang="de-AT" sz="3600" dirty="0" err="1" smtClean="0"/>
              <a:t>theoretic</a:t>
            </a:r>
            <a:r>
              <a:rPr lang="de-AT" sz="3600" dirty="0" smtClean="0"/>
              <a:t> (IT) </a:t>
            </a:r>
            <a:r>
              <a:rPr lang="de-AT" sz="3600" dirty="0" err="1" smtClean="0"/>
              <a:t>approach</a:t>
            </a:r>
            <a:r>
              <a:rPr lang="de-AT" sz="3600" dirty="0" smtClean="0"/>
              <a:t> 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93101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165"/>
            <a:ext cx="5122912" cy="4389437"/>
          </a:xfrm>
        </p:spPr>
        <p:txBody>
          <a:bodyPr/>
          <a:lstStyle/>
          <a:p>
            <a:r>
              <a:rPr lang="de-AT" sz="2400" dirty="0" err="1" smtClean="0"/>
              <a:t>Based</a:t>
            </a:r>
            <a:r>
              <a:rPr lang="de-AT" sz="2400" dirty="0" smtClean="0"/>
              <a:t> on </a:t>
            </a:r>
            <a:r>
              <a:rPr lang="de-AT" sz="2400" dirty="0" err="1" smtClean="0"/>
              <a:t>Kullback-Leibler‘s</a:t>
            </a:r>
            <a:r>
              <a:rPr lang="de-AT" sz="2400" dirty="0" smtClean="0"/>
              <a:t> Information </a:t>
            </a:r>
            <a:r>
              <a:rPr lang="de-AT" sz="2400" dirty="0" err="1" smtClean="0"/>
              <a:t>Theory</a:t>
            </a:r>
            <a:r>
              <a:rPr lang="de-AT" sz="2400" dirty="0" smtClean="0"/>
              <a:t> (1951)</a:t>
            </a:r>
          </a:p>
          <a:p>
            <a:r>
              <a:rPr lang="en-GB" sz="2400" dirty="0"/>
              <a:t>offers an estimate of the relative information </a:t>
            </a:r>
            <a:r>
              <a:rPr lang="en-GB" sz="2400" dirty="0" smtClean="0"/>
              <a:t>lost when </a:t>
            </a:r>
            <a:r>
              <a:rPr lang="en-GB" sz="2400" dirty="0"/>
              <a:t>a given model is used to represent the process that generated the data</a:t>
            </a:r>
            <a:endParaRPr lang="de-AT" sz="2400" dirty="0" smtClean="0"/>
          </a:p>
          <a:p>
            <a:endParaRPr lang="de-AT" sz="2400" dirty="0" smtClean="0"/>
          </a:p>
          <a:p>
            <a:r>
              <a:rPr lang="de-AT" sz="2400" dirty="0" err="1" smtClean="0"/>
              <a:t>Akaike</a:t>
            </a:r>
            <a:r>
              <a:rPr lang="de-AT" sz="2400" dirty="0" smtClean="0"/>
              <a:t> 1973 </a:t>
            </a:r>
            <a:r>
              <a:rPr lang="de-AT" sz="2400" dirty="0" err="1" smtClean="0"/>
              <a:t>adapts</a:t>
            </a:r>
            <a:r>
              <a:rPr lang="de-AT" sz="2400" dirty="0" smtClean="0"/>
              <a:t> </a:t>
            </a:r>
            <a:r>
              <a:rPr lang="de-AT" sz="2400" dirty="0" err="1" smtClean="0"/>
              <a:t>this</a:t>
            </a:r>
            <a:r>
              <a:rPr lang="de-AT" sz="2400" dirty="0" smtClean="0"/>
              <a:t> </a:t>
            </a:r>
            <a:r>
              <a:rPr lang="de-AT" sz="2400" dirty="0" err="1" smtClean="0"/>
              <a:t>for</a:t>
            </a:r>
            <a:r>
              <a:rPr lang="de-AT" sz="2400" dirty="0" smtClean="0"/>
              <a:t/>
            </a:r>
            <a:br>
              <a:rPr lang="de-AT" sz="2400" dirty="0" smtClean="0"/>
            </a:br>
            <a:r>
              <a:rPr lang="de-AT" sz="2400" dirty="0" err="1" smtClean="0"/>
              <a:t>statistical</a:t>
            </a:r>
            <a:r>
              <a:rPr lang="de-AT" sz="2400" dirty="0" smtClean="0"/>
              <a:t> </a:t>
            </a:r>
            <a:r>
              <a:rPr lang="de-AT" sz="2400" dirty="0" err="1" smtClean="0"/>
              <a:t>theory</a:t>
            </a:r>
            <a:r>
              <a:rPr lang="de-AT" sz="2400" dirty="0" smtClean="0"/>
              <a:t>: AIC </a:t>
            </a:r>
            <a:r>
              <a:rPr lang="de-AT" sz="2400" dirty="0" err="1" smtClean="0"/>
              <a:t>Akaike</a:t>
            </a:r>
            <a:r>
              <a:rPr lang="de-AT" sz="2400" dirty="0" smtClean="0"/>
              <a:t> </a:t>
            </a:r>
            <a:r>
              <a:rPr lang="de-AT" sz="2400" dirty="0" err="1" smtClean="0"/>
              <a:t>information</a:t>
            </a:r>
            <a:r>
              <a:rPr lang="de-AT" sz="2400" dirty="0" smtClean="0"/>
              <a:t> </a:t>
            </a:r>
            <a:r>
              <a:rPr lang="de-AT" sz="2400" dirty="0" err="1" smtClean="0"/>
              <a:t>criterion</a:t>
            </a:r>
            <a:endParaRPr lang="de-AT" sz="2400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908720"/>
            <a:ext cx="8229600" cy="651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r>
              <a:rPr lang="de-AT" sz="3600" dirty="0" smtClean="0"/>
              <a:t>Information </a:t>
            </a:r>
            <a:r>
              <a:rPr lang="de-AT" sz="3600" dirty="0" err="1" smtClean="0"/>
              <a:t>theoretic</a:t>
            </a:r>
            <a:r>
              <a:rPr lang="de-AT" sz="3600" dirty="0" smtClean="0"/>
              <a:t> (IT) </a:t>
            </a:r>
            <a:r>
              <a:rPr lang="de-AT" sz="3600" dirty="0" err="1" smtClean="0"/>
              <a:t>approach</a:t>
            </a:r>
            <a:r>
              <a:rPr lang="de-AT" sz="3600" dirty="0" smtClean="0"/>
              <a:t> </a:t>
            </a:r>
            <a:endParaRPr lang="en-GB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49356" b="30078"/>
          <a:stretch/>
        </p:blipFill>
        <p:spPr>
          <a:xfrm>
            <a:off x="5796136" y="1988840"/>
            <a:ext cx="2592288" cy="40278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44308" y="6525344"/>
            <a:ext cx="1692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dirty="0" smtClean="0"/>
              <a:t>Burnham et al. 2011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13853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AIC is calculated using the </a:t>
            </a:r>
            <a:r>
              <a:rPr lang="en-GB" dirty="0" smtClean="0"/>
              <a:t>number of </a:t>
            </a:r>
            <a:r>
              <a:rPr lang="en-GB" dirty="0"/>
              <a:t>fitted </a:t>
            </a:r>
            <a:r>
              <a:rPr lang="en-GB" dirty="0" smtClean="0"/>
              <a:t>parameters in </a:t>
            </a:r>
            <a:r>
              <a:rPr lang="en-GB" dirty="0"/>
              <a:t>the </a:t>
            </a:r>
            <a:r>
              <a:rPr lang="en-GB" dirty="0" smtClean="0"/>
              <a:t>model(k</a:t>
            </a:r>
            <a:r>
              <a:rPr lang="en-GB" dirty="0"/>
              <a:t>), and either the maximum likelihood estimate for </a:t>
            </a:r>
            <a:r>
              <a:rPr lang="en-GB" dirty="0" smtClean="0"/>
              <a:t>the model </a:t>
            </a:r>
            <a:r>
              <a:rPr lang="en-GB" dirty="0"/>
              <a:t>(L) or the residual sum of squares of the </a:t>
            </a:r>
            <a:r>
              <a:rPr lang="en-GB" dirty="0" smtClean="0"/>
              <a:t>model (RSS).</a:t>
            </a:r>
            <a:endParaRPr lang="en-GB" dirty="0"/>
          </a:p>
          <a:p>
            <a:endParaRPr lang="en-GB" dirty="0" smtClean="0"/>
          </a:p>
          <a:p>
            <a:r>
              <a:rPr lang="en-GB" dirty="0" err="1" smtClean="0"/>
              <a:t>AICc</a:t>
            </a:r>
            <a:r>
              <a:rPr lang="en-GB" dirty="0" smtClean="0"/>
              <a:t> = second order </a:t>
            </a:r>
            <a:r>
              <a:rPr lang="en-GB" dirty="0" err="1" smtClean="0"/>
              <a:t>bais</a:t>
            </a:r>
            <a:r>
              <a:rPr lang="en-GB" dirty="0" smtClean="0"/>
              <a:t> correction for AIC (</a:t>
            </a:r>
            <a:r>
              <a:rPr lang="en-GB" dirty="0" err="1" smtClean="0"/>
              <a:t>Hurvich</a:t>
            </a:r>
            <a:r>
              <a:rPr lang="en-GB" dirty="0" smtClean="0"/>
              <a:t> and Tsai 1989) corrects for small sample size and converges to AIC with larger sample size – so always use </a:t>
            </a:r>
            <a:r>
              <a:rPr lang="en-GB" dirty="0" err="1" smtClean="0"/>
              <a:t>AICc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908720"/>
            <a:ext cx="8229600" cy="651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r>
              <a:rPr lang="de-AT" sz="3600" dirty="0" err="1" smtClean="0"/>
              <a:t>Akaike</a:t>
            </a:r>
            <a:r>
              <a:rPr lang="de-AT" sz="3600" dirty="0" smtClean="0"/>
              <a:t> </a:t>
            </a:r>
            <a:r>
              <a:rPr lang="de-AT" sz="3600" dirty="0" err="1" smtClean="0"/>
              <a:t>information</a:t>
            </a:r>
            <a:r>
              <a:rPr lang="de-AT" sz="3600" dirty="0" smtClean="0"/>
              <a:t> </a:t>
            </a:r>
            <a:r>
              <a:rPr lang="de-AT" sz="3600" dirty="0" err="1" smtClean="0"/>
              <a:t>criterion</a:t>
            </a:r>
            <a:r>
              <a:rPr lang="de-AT" sz="3600" dirty="0" smtClean="0"/>
              <a:t> AIC</a:t>
            </a:r>
            <a:endParaRPr lang="de-AT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3505757"/>
            <a:ext cx="3203848" cy="6241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5632487"/>
            <a:ext cx="3580685" cy="91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87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165"/>
            <a:ext cx="6563072" cy="4389437"/>
          </a:xfrm>
        </p:spPr>
        <p:txBody>
          <a:bodyPr/>
          <a:lstStyle/>
          <a:p>
            <a:r>
              <a:rPr lang="de-AT" dirty="0" smtClean="0"/>
              <a:t>Burnham </a:t>
            </a:r>
            <a:r>
              <a:rPr lang="de-AT" dirty="0" err="1" smtClean="0"/>
              <a:t>and</a:t>
            </a:r>
            <a:r>
              <a:rPr lang="de-AT" dirty="0" smtClean="0"/>
              <a:t> Anderson 1998 </a:t>
            </a:r>
            <a:r>
              <a:rPr lang="de-AT" dirty="0" err="1" smtClean="0"/>
              <a:t>and</a:t>
            </a:r>
            <a:r>
              <a:rPr lang="de-AT" dirty="0" smtClean="0"/>
              <a:t> 2002:</a:t>
            </a:r>
            <a:br>
              <a:rPr lang="de-AT" dirty="0" smtClean="0"/>
            </a:br>
            <a:r>
              <a:rPr lang="de-AT" dirty="0" smtClean="0"/>
              <a:t>fundamental </a:t>
            </a:r>
            <a:r>
              <a:rPr lang="de-AT" dirty="0" err="1" smtClean="0"/>
              <a:t>book</a:t>
            </a:r>
            <a:r>
              <a:rPr lang="de-AT" dirty="0" smtClean="0"/>
              <a:t> </a:t>
            </a:r>
            <a:r>
              <a:rPr lang="de-AT" dirty="0" err="1" smtClean="0"/>
              <a:t>for</a:t>
            </a:r>
            <a:r>
              <a:rPr lang="de-AT" dirty="0" smtClean="0"/>
              <a:t> </a:t>
            </a:r>
            <a:r>
              <a:rPr lang="de-AT" dirty="0" err="1" smtClean="0"/>
              <a:t>model</a:t>
            </a:r>
            <a:r>
              <a:rPr lang="de-AT" dirty="0" smtClean="0"/>
              <a:t> </a:t>
            </a:r>
            <a:r>
              <a:rPr lang="de-AT" dirty="0" err="1" smtClean="0"/>
              <a:t>selection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inference</a:t>
            </a:r>
            <a:endParaRPr lang="de-AT" dirty="0" smtClean="0"/>
          </a:p>
          <a:p>
            <a:endParaRPr lang="de-AT" dirty="0"/>
          </a:p>
          <a:p>
            <a:endParaRPr lang="de-AT" dirty="0" smtClean="0"/>
          </a:p>
          <a:p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908720"/>
            <a:ext cx="8229600" cy="651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r>
              <a:rPr lang="de-AT" sz="3600" dirty="0" smtClean="0"/>
              <a:t>Model </a:t>
            </a:r>
            <a:r>
              <a:rPr lang="de-AT" sz="3600" dirty="0" err="1" smtClean="0"/>
              <a:t>selection</a:t>
            </a:r>
            <a:r>
              <a:rPr lang="de-AT" sz="3600" dirty="0" smtClean="0"/>
              <a:t> </a:t>
            </a:r>
            <a:r>
              <a:rPr lang="de-AT" sz="3600" dirty="0" err="1" smtClean="0"/>
              <a:t>and</a:t>
            </a:r>
            <a:r>
              <a:rPr lang="de-AT" sz="3600" dirty="0" smtClean="0"/>
              <a:t> </a:t>
            </a:r>
            <a:r>
              <a:rPr lang="de-AT" sz="3600" dirty="0" err="1" smtClean="0"/>
              <a:t>inference</a:t>
            </a:r>
            <a:r>
              <a:rPr lang="de-AT" sz="3600" dirty="0" smtClean="0"/>
              <a:t> </a:t>
            </a:r>
            <a:r>
              <a:rPr lang="de-AT" sz="3600" dirty="0" err="1" smtClean="0"/>
              <a:t>based</a:t>
            </a:r>
            <a:r>
              <a:rPr lang="de-AT" sz="3600" dirty="0" smtClean="0"/>
              <a:t> on AIC</a:t>
            </a:r>
            <a:endParaRPr lang="de-AT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1628800"/>
            <a:ext cx="1485504" cy="22338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952189"/>
            <a:ext cx="7560840" cy="256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6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935165"/>
            <a:ext cx="4896544" cy="4389437"/>
          </a:xfrm>
        </p:spPr>
        <p:txBody>
          <a:bodyPr/>
          <a:lstStyle/>
          <a:p>
            <a:r>
              <a:rPr lang="de-AT" sz="2200" dirty="0" smtClean="0"/>
              <a:t>Report </a:t>
            </a:r>
            <a:r>
              <a:rPr lang="de-AT" sz="2200" dirty="0" err="1" smtClean="0"/>
              <a:t>the</a:t>
            </a:r>
            <a:r>
              <a:rPr lang="de-AT" sz="2200" dirty="0" smtClean="0"/>
              <a:t> </a:t>
            </a:r>
            <a:r>
              <a:rPr lang="de-AT" sz="2200" dirty="0" err="1" smtClean="0"/>
              <a:t>difference</a:t>
            </a:r>
            <a:r>
              <a:rPr lang="de-AT" sz="2200" dirty="0" smtClean="0"/>
              <a:t>, </a:t>
            </a:r>
            <a:r>
              <a:rPr lang="el-GR" sz="2200" dirty="0" smtClean="0"/>
              <a:t>Δ</a:t>
            </a:r>
            <a:r>
              <a:rPr lang="de-AT" sz="2200" dirty="0" smtClean="0"/>
              <a:t> </a:t>
            </a:r>
            <a:r>
              <a:rPr lang="de-AT" sz="2200" dirty="0" err="1" smtClean="0"/>
              <a:t>delta</a:t>
            </a:r>
            <a:r>
              <a:rPr lang="de-AT" sz="2200" dirty="0" smtClean="0"/>
              <a:t>, </a:t>
            </a:r>
            <a:r>
              <a:rPr lang="de-AT" sz="2200" dirty="0" err="1" smtClean="0"/>
              <a:t>between</a:t>
            </a:r>
            <a:r>
              <a:rPr lang="de-AT" sz="2200" dirty="0" smtClean="0"/>
              <a:t> </a:t>
            </a:r>
            <a:r>
              <a:rPr lang="de-AT" sz="2200" dirty="0" err="1" smtClean="0"/>
              <a:t>the</a:t>
            </a:r>
            <a:r>
              <a:rPr lang="de-AT" sz="2200" dirty="0" smtClean="0"/>
              <a:t> </a:t>
            </a:r>
            <a:r>
              <a:rPr lang="de-AT" sz="2200" dirty="0" err="1" smtClean="0"/>
              <a:t>lowest</a:t>
            </a:r>
            <a:r>
              <a:rPr lang="de-AT" sz="2200" dirty="0" smtClean="0"/>
              <a:t> </a:t>
            </a:r>
            <a:r>
              <a:rPr lang="de-AT" sz="2200" dirty="0" err="1" smtClean="0"/>
              <a:t>AICc</a:t>
            </a:r>
            <a:r>
              <a:rPr lang="de-AT" sz="2200" dirty="0" smtClean="0"/>
              <a:t> (</a:t>
            </a:r>
            <a:r>
              <a:rPr lang="de-AT" sz="2200" dirty="0" err="1" smtClean="0"/>
              <a:t>best</a:t>
            </a:r>
            <a:r>
              <a:rPr lang="de-AT" sz="2200" dirty="0" smtClean="0"/>
              <a:t> </a:t>
            </a:r>
            <a:r>
              <a:rPr lang="de-AT" sz="2200" dirty="0" err="1" smtClean="0"/>
              <a:t>model</a:t>
            </a:r>
            <a:r>
              <a:rPr lang="de-AT" sz="2200" dirty="0" smtClean="0"/>
              <a:t>) </a:t>
            </a:r>
            <a:r>
              <a:rPr lang="de-AT" sz="2200" dirty="0" err="1" smtClean="0"/>
              <a:t>and</a:t>
            </a:r>
            <a:r>
              <a:rPr lang="de-AT" sz="2200" dirty="0" smtClean="0"/>
              <a:t> </a:t>
            </a:r>
            <a:r>
              <a:rPr lang="de-AT" sz="2200" dirty="0" err="1" smtClean="0"/>
              <a:t>the</a:t>
            </a:r>
            <a:r>
              <a:rPr lang="de-AT" sz="2200" dirty="0" smtClean="0"/>
              <a:t> </a:t>
            </a:r>
            <a:r>
              <a:rPr lang="de-AT" sz="2200" dirty="0" err="1" smtClean="0"/>
              <a:t>next</a:t>
            </a:r>
            <a:r>
              <a:rPr lang="de-AT" sz="2200" dirty="0" smtClean="0"/>
              <a:t> </a:t>
            </a:r>
            <a:r>
              <a:rPr lang="de-AT" sz="2200" dirty="0" err="1" smtClean="0"/>
              <a:t>AICc</a:t>
            </a:r>
            <a:r>
              <a:rPr lang="de-AT" sz="2200" dirty="0" smtClean="0"/>
              <a:t> (</a:t>
            </a:r>
            <a:r>
              <a:rPr lang="de-AT" sz="2200" dirty="0" err="1" smtClean="0"/>
              <a:t>model</a:t>
            </a:r>
            <a:r>
              <a:rPr lang="de-AT" sz="2200" dirty="0" smtClean="0"/>
              <a:t> i)</a:t>
            </a:r>
          </a:p>
          <a:p>
            <a:r>
              <a:rPr lang="de-AT" sz="2200" dirty="0" smtClean="0"/>
              <a:t>The larger </a:t>
            </a:r>
            <a:r>
              <a:rPr lang="el-GR" sz="2200" dirty="0" smtClean="0"/>
              <a:t>Δ</a:t>
            </a:r>
            <a:r>
              <a:rPr lang="de-AT" sz="2200" dirty="0" smtClean="0"/>
              <a:t>, </a:t>
            </a:r>
            <a:r>
              <a:rPr lang="de-AT" sz="2200" dirty="0" err="1" smtClean="0"/>
              <a:t>the</a:t>
            </a:r>
            <a:r>
              <a:rPr lang="de-AT" sz="2200" dirty="0" smtClean="0"/>
              <a:t> </a:t>
            </a:r>
            <a:r>
              <a:rPr lang="de-AT" sz="2200" dirty="0" err="1" smtClean="0"/>
              <a:t>less</a:t>
            </a:r>
            <a:r>
              <a:rPr lang="de-AT" sz="2200" dirty="0" smtClean="0"/>
              <a:t> plausible </a:t>
            </a:r>
            <a:r>
              <a:rPr lang="de-AT" sz="2200" dirty="0" err="1" smtClean="0"/>
              <a:t>the</a:t>
            </a:r>
            <a:r>
              <a:rPr lang="de-AT" sz="2200" dirty="0" smtClean="0"/>
              <a:t> </a:t>
            </a:r>
            <a:r>
              <a:rPr lang="de-AT" sz="2200" dirty="0" err="1" smtClean="0"/>
              <a:t>model</a:t>
            </a:r>
            <a:endParaRPr lang="de-AT" sz="2200" dirty="0" smtClean="0"/>
          </a:p>
          <a:p>
            <a:r>
              <a:rPr lang="el-GR" sz="2200" dirty="0" smtClean="0"/>
              <a:t>Δ</a:t>
            </a:r>
            <a:r>
              <a:rPr lang="de-AT" sz="2200" dirty="0" smtClean="0"/>
              <a:t>0-2: substantial </a:t>
            </a:r>
            <a:r>
              <a:rPr lang="de-AT" sz="2200" dirty="0" err="1" smtClean="0"/>
              <a:t>support</a:t>
            </a:r>
            <a:r>
              <a:rPr lang="de-AT" sz="2200" dirty="0" smtClean="0"/>
              <a:t> </a:t>
            </a:r>
            <a:r>
              <a:rPr lang="de-AT" sz="2200" dirty="0" err="1" smtClean="0"/>
              <a:t>for</a:t>
            </a:r>
            <a:r>
              <a:rPr lang="de-AT" sz="2200" dirty="0" smtClean="0"/>
              <a:t> </a:t>
            </a:r>
            <a:r>
              <a:rPr lang="de-AT" sz="2200" dirty="0" err="1" smtClean="0"/>
              <a:t>model</a:t>
            </a:r>
            <a:r>
              <a:rPr lang="de-AT" sz="2200" dirty="0" smtClean="0"/>
              <a:t> i = </a:t>
            </a:r>
            <a:r>
              <a:rPr lang="de-AT" sz="2200" dirty="0" err="1" smtClean="0"/>
              <a:t>model</a:t>
            </a:r>
            <a:r>
              <a:rPr lang="de-AT" sz="2200" dirty="0" smtClean="0"/>
              <a:t> i </a:t>
            </a:r>
            <a:r>
              <a:rPr lang="de-AT" sz="2200" dirty="0" err="1" smtClean="0"/>
              <a:t>is</a:t>
            </a:r>
            <a:r>
              <a:rPr lang="de-AT" sz="2200" dirty="0" smtClean="0"/>
              <a:t> </a:t>
            </a:r>
            <a:r>
              <a:rPr lang="de-AT" sz="2200" dirty="0" err="1" smtClean="0"/>
              <a:t>equally</a:t>
            </a:r>
            <a:r>
              <a:rPr lang="de-AT" sz="2200" dirty="0" smtClean="0"/>
              <a:t> </a:t>
            </a:r>
            <a:r>
              <a:rPr lang="de-AT" sz="2200" dirty="0" err="1" smtClean="0"/>
              <a:t>good</a:t>
            </a:r>
            <a:r>
              <a:rPr lang="de-AT" sz="2200" dirty="0" smtClean="0"/>
              <a:t> </a:t>
            </a:r>
            <a:r>
              <a:rPr lang="de-AT" sz="2200" dirty="0" err="1" smtClean="0"/>
              <a:t>as</a:t>
            </a:r>
            <a:r>
              <a:rPr lang="de-AT" sz="2200" dirty="0" smtClean="0"/>
              <a:t> </a:t>
            </a:r>
            <a:r>
              <a:rPr lang="de-AT" sz="2200" dirty="0" err="1" smtClean="0"/>
              <a:t>the</a:t>
            </a:r>
            <a:r>
              <a:rPr lang="de-AT" sz="2200" dirty="0" smtClean="0"/>
              <a:t> </a:t>
            </a:r>
            <a:r>
              <a:rPr lang="de-AT" sz="2200" dirty="0" err="1" smtClean="0"/>
              <a:t>best</a:t>
            </a:r>
            <a:r>
              <a:rPr lang="de-AT" sz="2200" dirty="0" smtClean="0"/>
              <a:t> </a:t>
            </a:r>
            <a:r>
              <a:rPr lang="de-AT" sz="2200" dirty="0" err="1" smtClean="0"/>
              <a:t>model</a:t>
            </a:r>
            <a:endParaRPr lang="de-AT" sz="2200" dirty="0" smtClean="0"/>
          </a:p>
          <a:p>
            <a:r>
              <a:rPr lang="el-GR" sz="2200" dirty="0" smtClean="0"/>
              <a:t>Δ</a:t>
            </a:r>
            <a:r>
              <a:rPr lang="de-AT" sz="2200" dirty="0" smtClean="0"/>
              <a:t>2-7: </a:t>
            </a:r>
            <a:r>
              <a:rPr lang="de-AT" sz="2200" dirty="0" err="1" smtClean="0"/>
              <a:t>some</a:t>
            </a:r>
            <a:r>
              <a:rPr lang="de-AT" sz="2200" dirty="0" smtClean="0"/>
              <a:t> </a:t>
            </a:r>
            <a:r>
              <a:rPr lang="de-AT" sz="2200" dirty="0" err="1" smtClean="0"/>
              <a:t>support</a:t>
            </a:r>
            <a:r>
              <a:rPr lang="de-AT" sz="2200" dirty="0" smtClean="0"/>
              <a:t> (but </a:t>
            </a:r>
            <a:r>
              <a:rPr lang="de-AT" sz="2200" dirty="0" err="1" smtClean="0"/>
              <a:t>considerably</a:t>
            </a:r>
            <a:r>
              <a:rPr lang="de-AT" sz="2200" dirty="0" smtClean="0"/>
              <a:t> </a:t>
            </a:r>
            <a:r>
              <a:rPr lang="de-AT" sz="2200" dirty="0" err="1" smtClean="0"/>
              <a:t>less</a:t>
            </a:r>
            <a:r>
              <a:rPr lang="de-AT" sz="2200" dirty="0" smtClean="0"/>
              <a:t>)</a:t>
            </a:r>
          </a:p>
          <a:p>
            <a:r>
              <a:rPr lang="el-GR" sz="2200" dirty="0" smtClean="0"/>
              <a:t>Δ</a:t>
            </a:r>
            <a:r>
              <a:rPr lang="de-AT" sz="2200" dirty="0"/>
              <a:t> </a:t>
            </a:r>
            <a:r>
              <a:rPr lang="de-AT" sz="2200" dirty="0" smtClean="0"/>
              <a:t>&gt;10: </a:t>
            </a:r>
            <a:r>
              <a:rPr lang="de-AT" sz="2200" dirty="0" err="1" smtClean="0"/>
              <a:t>essentially</a:t>
            </a:r>
            <a:r>
              <a:rPr lang="de-AT" sz="2200" dirty="0" smtClean="0"/>
              <a:t> </a:t>
            </a:r>
            <a:r>
              <a:rPr lang="de-AT" sz="2200" dirty="0" err="1" smtClean="0"/>
              <a:t>no</a:t>
            </a:r>
            <a:r>
              <a:rPr lang="de-AT" sz="2200" dirty="0" smtClean="0"/>
              <a:t> </a:t>
            </a:r>
            <a:r>
              <a:rPr lang="de-AT" sz="2200" dirty="0" err="1" smtClean="0"/>
              <a:t>support</a:t>
            </a:r>
            <a:endParaRPr lang="en-GB" sz="2200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908720"/>
            <a:ext cx="8229600" cy="651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r>
              <a:rPr lang="el-GR" sz="3600" dirty="0"/>
              <a:t> </a:t>
            </a:r>
            <a:r>
              <a:rPr lang="el-GR" sz="3600" dirty="0" smtClean="0"/>
              <a:t>Δ</a:t>
            </a:r>
            <a:r>
              <a:rPr lang="de-AT" sz="3600" dirty="0" smtClean="0"/>
              <a:t> </a:t>
            </a:r>
            <a:r>
              <a:rPr lang="de-AT" sz="3600" dirty="0" err="1" smtClean="0"/>
              <a:t>AICc</a:t>
            </a:r>
            <a:r>
              <a:rPr lang="de-AT" sz="3600" dirty="0" smtClean="0"/>
              <a:t> - </a:t>
            </a:r>
            <a:r>
              <a:rPr lang="de-AT" sz="3600" dirty="0" err="1" smtClean="0"/>
              <a:t>Differences</a:t>
            </a:r>
            <a:r>
              <a:rPr lang="de-AT" sz="3600" dirty="0" smtClean="0"/>
              <a:t> </a:t>
            </a:r>
            <a:endParaRPr lang="de-AT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1653123"/>
            <a:ext cx="3839026" cy="43204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44308" y="6525344"/>
            <a:ext cx="1692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dirty="0" smtClean="0"/>
              <a:t>Burnham et al. 2011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3091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estes_blau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stes_blau" id="{C193627D-0504-4666-821A-3C69C205BF9F}" vid="{DBC307F7-D1CE-4720-A5EB-756015989797}"/>
    </a:ext>
  </a:extLst>
</a:theme>
</file>

<file path=ppt/theme/themeOverride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bestes_blau</Template>
  <TotalTime>3629</TotalTime>
  <Words>839</Words>
  <Application>Microsoft Office PowerPoint</Application>
  <PresentationFormat>On-screen Show (4:3)</PresentationFormat>
  <Paragraphs>104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Constantia</vt:lpstr>
      <vt:lpstr>Wingdings</vt:lpstr>
      <vt:lpstr>Wingdings 2</vt:lpstr>
      <vt:lpstr>bestes_blau</vt:lpstr>
      <vt:lpstr>Topic 11: Null hypothesis significance testing (NHST) versus information theoretic (IT) approach and model selection </vt:lpstr>
      <vt:lpstr>PowerPoint Presentation</vt:lpstr>
      <vt:lpstr>PowerPoint Presentation</vt:lpstr>
      <vt:lpstr>Null hypthesis significance testing (NHST)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for R output</vt:lpstr>
      <vt:lpstr>PowerPoint Presentation</vt:lpstr>
      <vt:lpstr>What to do with many „best“ models – small Δ AICc values?</vt:lpstr>
      <vt:lpstr>PowerPoint Presentation</vt:lpstr>
      <vt:lpstr>Example for R output</vt:lpstr>
      <vt:lpstr>Multimodel inference</vt:lpstr>
      <vt:lpstr>How to create a model set a priori?</vt:lpstr>
      <vt:lpstr>A great guide to model selection</vt:lpstr>
      <vt:lpstr>PowerPoint Presentation</vt:lpstr>
      <vt:lpstr>NHST versus IT</vt:lpstr>
      <vt:lpstr>When to use what?</vt:lpstr>
      <vt:lpstr>Further information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Generalized Linear Models</dc:title>
  <dc:creator>richard</dc:creator>
  <cp:lastModifiedBy>Matthias</cp:lastModifiedBy>
  <cp:revision>342</cp:revision>
  <dcterms:created xsi:type="dcterms:W3CDTF">2013-02-19T15:39:25Z</dcterms:created>
  <dcterms:modified xsi:type="dcterms:W3CDTF">2018-03-01T16:11:35Z</dcterms:modified>
</cp:coreProperties>
</file>